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59"/>
  </p:notesMasterIdLst>
  <p:handoutMasterIdLst>
    <p:handoutMasterId r:id="rId60"/>
  </p:handoutMasterIdLst>
  <p:sldIdLst>
    <p:sldId id="560" r:id="rId2"/>
    <p:sldId id="495" r:id="rId3"/>
    <p:sldId id="481" r:id="rId4"/>
    <p:sldId id="478" r:id="rId5"/>
    <p:sldId id="484" r:id="rId6"/>
    <p:sldId id="680" r:id="rId7"/>
    <p:sldId id="718" r:id="rId8"/>
    <p:sldId id="681" r:id="rId9"/>
    <p:sldId id="719" r:id="rId10"/>
    <p:sldId id="482" r:id="rId11"/>
    <p:sldId id="720" r:id="rId12"/>
    <p:sldId id="717" r:id="rId13"/>
    <p:sldId id="504" r:id="rId14"/>
    <p:sldId id="506" r:id="rId15"/>
    <p:sldId id="505" r:id="rId16"/>
    <p:sldId id="463" r:id="rId17"/>
    <p:sldId id="562" r:id="rId18"/>
    <p:sldId id="462" r:id="rId19"/>
    <p:sldId id="477" r:id="rId20"/>
    <p:sldId id="486" r:id="rId21"/>
    <p:sldId id="426" r:id="rId22"/>
    <p:sldId id="485" r:id="rId23"/>
    <p:sldId id="674" r:id="rId24"/>
    <p:sldId id="677" r:id="rId25"/>
    <p:sldId id="655" r:id="rId26"/>
    <p:sldId id="503" r:id="rId27"/>
    <p:sldId id="445" r:id="rId28"/>
    <p:sldId id="446" r:id="rId29"/>
    <p:sldId id="711" r:id="rId30"/>
    <p:sldId id="447" r:id="rId31"/>
    <p:sldId id="682" r:id="rId32"/>
    <p:sldId id="715" r:id="rId33"/>
    <p:sldId id="523" r:id="rId34"/>
    <p:sldId id="524" r:id="rId35"/>
    <p:sldId id="525" r:id="rId36"/>
    <p:sldId id="507" r:id="rId37"/>
    <p:sldId id="508" r:id="rId38"/>
    <p:sldId id="509" r:id="rId39"/>
    <p:sldId id="510" r:id="rId40"/>
    <p:sldId id="511" r:id="rId41"/>
    <p:sldId id="512" r:id="rId42"/>
    <p:sldId id="712" r:id="rId43"/>
    <p:sldId id="713" r:id="rId44"/>
    <p:sldId id="714" r:id="rId45"/>
    <p:sldId id="716" r:id="rId46"/>
    <p:sldId id="656" r:id="rId47"/>
    <p:sldId id="513" r:id="rId48"/>
    <p:sldId id="514" r:id="rId49"/>
    <p:sldId id="515" r:id="rId50"/>
    <p:sldId id="516" r:id="rId51"/>
    <p:sldId id="517" r:id="rId52"/>
    <p:sldId id="518" r:id="rId53"/>
    <p:sldId id="519" r:id="rId54"/>
    <p:sldId id="520" r:id="rId55"/>
    <p:sldId id="521" r:id="rId56"/>
    <p:sldId id="522" r:id="rId57"/>
    <p:sldId id="501" r:id="rId58"/>
  </p:sldIdLst>
  <p:sldSz cx="11879263" cy="6840538"/>
  <p:notesSz cx="9928225" cy="6797675"/>
  <p:custDataLst>
    <p:tags r:id="rId61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599023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1198047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79707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2396094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995117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3594141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4193164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4792188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3741">
          <p15:clr>
            <a:srgbClr val="A4A3A4"/>
          </p15:clr>
        </p15:guide>
        <p15:guide id="3" orient="horz" pos="4308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 Sukhov" initials="MS" lastIdx="3" clrIdx="0"/>
  <p:cmAuthor id="2" name="Кузнецов Алексей Владимирович (Aleksey Kuznetsov)" initials="КАВ(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77CC"/>
    <a:srgbClr val="C9DFFF"/>
    <a:srgbClr val="63A7FE"/>
    <a:srgbClr val="D09E00"/>
    <a:srgbClr val="A6CAFF"/>
    <a:srgbClr val="7CB6FD"/>
    <a:srgbClr val="6E00E8"/>
    <a:srgbClr val="E862FA"/>
    <a:srgbClr val="CBA4F7"/>
    <a:srgbClr val="EE8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6395" autoAdjust="0"/>
  </p:normalViewPr>
  <p:slideViewPr>
    <p:cSldViewPr snapToGrid="0" showGuides="1">
      <p:cViewPr varScale="1">
        <p:scale>
          <a:sx n="99" d="100"/>
          <a:sy n="99" d="100"/>
        </p:scale>
        <p:origin x="96" y="276"/>
      </p:cViewPr>
      <p:guideLst>
        <p:guide orient="horz" pos="2177"/>
        <p:guide pos="3741"/>
        <p:guide orient="horz" pos="430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082" y="90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FB11F77-65B7-4C7A-AC40-65745CF95FCB}" type="datetimeFigureOut">
              <a:rPr lang="ru-RU"/>
              <a:pPr>
                <a:defRPr/>
              </a:pPr>
              <a:t>23.12.2020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6456699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22594" y="6456699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546CB22-3B3F-4EE3-8E9A-9E237039F4B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4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594" y="0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algn="r"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1138" y="509588"/>
            <a:ext cx="4427537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61" y="3229445"/>
            <a:ext cx="7943507" cy="3058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99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594" y="6456699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algn="r" defTabSz="914588">
              <a:defRPr sz="1200" b="0">
                <a:cs typeface="+mn-cs"/>
              </a:defRPr>
            </a:lvl1pPr>
          </a:lstStyle>
          <a:p>
            <a:pPr>
              <a:defRPr/>
            </a:pPr>
            <a:fld id="{D860B646-EE4C-4352-8DA7-644ADFE1C2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02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1pPr>
    <a:lvl2pPr marL="599023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2pPr>
    <a:lvl3pPr marL="1198047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3pPr>
    <a:lvl4pPr marL="1797070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4pPr>
    <a:lvl5pPr marL="2396094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5pPr>
    <a:lvl6pPr marL="2995117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6pPr>
    <a:lvl7pPr marL="3594141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7pPr>
    <a:lvl8pPr marL="4193164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8pPr>
    <a:lvl9pPr marL="4792188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1549-43BF-425A-AF25-75262019208C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170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4"/>
          <p:cNvSpPr>
            <a:spLocks noGrp="1"/>
          </p:cNvSpPr>
          <p:nvPr>
            <p:ph type="title" hasCustomPrompt="1"/>
          </p:nvPr>
        </p:nvSpPr>
        <p:spPr>
          <a:xfrm>
            <a:off x="306875" y="515337"/>
            <a:ext cx="9827725" cy="58724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28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6" name="Прямоугольник 35"/>
          <p:cNvSpPr>
            <a:spLocks noChangeArrowheads="1"/>
          </p:cNvSpPr>
          <p:nvPr userDrawn="1"/>
        </p:nvSpPr>
        <p:spPr bwMode="auto">
          <a:xfrm>
            <a:off x="390336" y="6488928"/>
            <a:ext cx="172579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>
            <a:spAutoFit/>
          </a:bodyPr>
          <a:lstStyle/>
          <a:p>
            <a:pPr>
              <a:spcAft>
                <a:spcPts val="779"/>
              </a:spcAft>
            </a:pPr>
            <a:r>
              <a:rPr lang="ru-RU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</a:t>
            </a:r>
            <a:r>
              <a:rPr lang="ru-RU" sz="900" b="0" baseline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ПАО СК</a:t>
            </a:r>
            <a:r>
              <a:rPr lang="ru-RU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«Росгосстрах», 201</a:t>
            </a:r>
            <a:r>
              <a:rPr lang="en-US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ru-RU" sz="900" b="0" dirty="0">
              <a:solidFill>
                <a:srgbClr val="7F7F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Прямоугольник 36"/>
          <p:cNvSpPr>
            <a:spLocks noChangeArrowheads="1"/>
          </p:cNvSpPr>
          <p:nvPr userDrawn="1"/>
        </p:nvSpPr>
        <p:spPr bwMode="auto">
          <a:xfrm>
            <a:off x="11188780" y="6495283"/>
            <a:ext cx="37902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/>
          <a:p>
            <a:pPr algn="r">
              <a:spcAft>
                <a:spcPts val="779"/>
              </a:spcAft>
            </a:pPr>
            <a:fld id="{0BF5AE5F-BA33-4B8B-9026-6E2266305314}" type="slidenum">
              <a:rPr lang="ru-RU" sz="900" b="0" smtClean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>
                <a:spcAft>
                  <a:spcPts val="779"/>
                </a:spcAft>
              </a:pPr>
              <a:t>‹#›</a:t>
            </a:fld>
            <a:endParaRPr lang="ru-RU" sz="900" b="0" dirty="0">
              <a:solidFill>
                <a:srgbClr val="7F7F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64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5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4037" userDrawn="1">
          <p15:clr>
            <a:srgbClr val="FBAE40"/>
          </p15:clr>
        </p15:guide>
        <p15:guide id="4" pos="7234" userDrawn="1">
          <p15:clr>
            <a:srgbClr val="FBAE40"/>
          </p15:clr>
        </p15:guide>
        <p15:guide id="5" orient="horz" pos="79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8580464" cy="575142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6011" y="1409179"/>
            <a:ext cx="10680681" cy="473563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1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963" y="6340167"/>
            <a:ext cx="2771828" cy="36419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D1E4A86-2703-4937-ABF7-D8FBDB5C3D3E}" type="datetime1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58748" y="6340167"/>
            <a:ext cx="3761767" cy="36419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3473" y="6340167"/>
            <a:ext cx="2771828" cy="36419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8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5pPr>
      <a:lvl6pPr marL="594004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6pPr>
      <a:lvl7pPr marL="1188010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7pPr>
      <a:lvl8pPr marL="1782014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8pPr>
      <a:lvl9pPr marL="2376019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9pPr>
    </p:titleStyle>
    <p:bodyStyle>
      <a:lvl1pPr marL="445503" indent="-445503" algn="l" rtl="0" eaLnBrk="1" fontAlgn="base" hangingPunct="1">
        <a:spcBef>
          <a:spcPct val="20000"/>
        </a:spcBef>
        <a:spcAft>
          <a:spcPct val="0"/>
        </a:spcAft>
        <a:buChar char="•"/>
        <a:defRPr sz="4159">
          <a:solidFill>
            <a:srgbClr val="666666"/>
          </a:solidFill>
          <a:latin typeface="+mn-lt"/>
          <a:ea typeface="+mn-ea"/>
          <a:cs typeface="+mn-cs"/>
        </a:defRPr>
      </a:lvl1pPr>
      <a:lvl2pPr marL="965257" indent="-371254" algn="l" rtl="0" eaLnBrk="1" fontAlgn="base" hangingPunct="1">
        <a:spcBef>
          <a:spcPct val="20000"/>
        </a:spcBef>
        <a:spcAft>
          <a:spcPct val="0"/>
        </a:spcAft>
        <a:buChar char="–"/>
        <a:defRPr sz="1949">
          <a:solidFill>
            <a:srgbClr val="666666"/>
          </a:solidFill>
          <a:latin typeface="+mn-lt"/>
        </a:defRPr>
      </a:lvl2pPr>
      <a:lvl3pPr marL="1485012" indent="-297003" algn="l" rtl="0" eaLnBrk="1" fontAlgn="base" hangingPunct="1">
        <a:spcBef>
          <a:spcPct val="20000"/>
        </a:spcBef>
        <a:spcAft>
          <a:spcPct val="0"/>
        </a:spcAft>
        <a:buChar char="•"/>
        <a:defRPr sz="3118">
          <a:solidFill>
            <a:schemeClr val="tx1"/>
          </a:solidFill>
          <a:latin typeface="+mn-lt"/>
        </a:defRPr>
      </a:lvl3pPr>
      <a:lvl4pPr marL="2079017" indent="-297003" algn="l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267302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3267025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6pPr>
      <a:lvl7pPr marL="386103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7pPr>
      <a:lvl8pPr marL="4455035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8pPr>
      <a:lvl9pPr marL="504904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4004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8010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2014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6019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70023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4028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8033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2037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mbalanced-learn.org/stable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ecominghuman.ai/ensemble-learning-bagging-and-boosting-d20f38be9b1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1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d5krGNRrwU&amp;feature=youtu.b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09/an-end-to-end-guide-to-understand-the-math-behind-xgboost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d5krGNRrwU&amp;feature=youtu.be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arogozhnikov.github.io/2016/06/24/gradient_boosting_explained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ogozhnikov.github.io/2016/07/05/gradient_boosting_playground.html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6/03/complete-guide-parameter-tuning-xgboost-with-codes-python/" TargetMode="External"/><Relationship Id="rId2" Type="http://schemas.openxmlformats.org/officeDocument/2006/relationships/hyperlink" Target="https://xgboost.readthedocs.io/en/latest/tutorials/model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h2o.ai/h2o/latest-stable/h2o-docs/data-science/xgboost.html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stuarthallows/using-xgboost-with-scikit-lear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gradient-boosting/index.html" TargetMode="External"/><Relationship Id="rId2" Type="http://schemas.openxmlformats.org/officeDocument/2006/relationships/hyperlink" Target="https://www.kaggle.com/grroverpr/gradient-boosting-simplifie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Системы </a:t>
            </a:r>
            <a:r>
              <a:rPr lang="en-US" dirty="0" smtClean="0"/>
              <a:t>ML</a:t>
            </a:r>
            <a:r>
              <a:rPr lang="ru-RU" dirty="0" smtClean="0"/>
              <a:t> без использования кода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Orange3 </a:t>
            </a:r>
            <a:r>
              <a:rPr lang="en-US" dirty="0">
                <a:solidFill>
                  <a:srgbClr val="FF0000"/>
                </a:solidFill>
              </a:rPr>
              <a:t>(freely available)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Weka</a:t>
            </a:r>
            <a:r>
              <a:rPr lang="en-US" dirty="0" smtClean="0"/>
              <a:t> </a:t>
            </a:r>
            <a:r>
              <a:rPr lang="en-US" dirty="0"/>
              <a:t>(freely </a:t>
            </a:r>
            <a:r>
              <a:rPr lang="en-US" dirty="0" smtClean="0"/>
              <a:t>available)</a:t>
            </a:r>
          </a:p>
          <a:p>
            <a:r>
              <a:rPr lang="en-US" dirty="0" err="1" smtClean="0"/>
              <a:t>Knime</a:t>
            </a:r>
            <a:r>
              <a:rPr lang="en-US" dirty="0" smtClean="0"/>
              <a:t> </a:t>
            </a:r>
            <a:r>
              <a:rPr lang="en-US" dirty="0"/>
              <a:t>(community edition for </a:t>
            </a:r>
            <a:r>
              <a:rPr lang="en-US" dirty="0" smtClean="0"/>
              <a:t>free)</a:t>
            </a:r>
          </a:p>
          <a:p>
            <a:r>
              <a:rPr lang="en-US" dirty="0" err="1" smtClean="0"/>
              <a:t>RapidMiner</a:t>
            </a:r>
            <a:r>
              <a:rPr lang="en-US" dirty="0" smtClean="0"/>
              <a:t> </a:t>
            </a:r>
            <a:r>
              <a:rPr lang="en-US" dirty="0"/>
              <a:t>(community edition for </a:t>
            </a:r>
            <a:r>
              <a:rPr lang="en-US" dirty="0" smtClean="0"/>
              <a:t>free)</a:t>
            </a:r>
          </a:p>
          <a:p>
            <a:r>
              <a:rPr lang="en-US" dirty="0" err="1" smtClean="0"/>
              <a:t>Deductor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ru-RU" dirty="0"/>
              <a:t>бесплатная версия для </a:t>
            </a:r>
            <a:r>
              <a:rPr lang="ru-RU" dirty="0" smtClean="0"/>
              <a:t>обучения)</a:t>
            </a:r>
            <a:endParaRPr lang="en-US" dirty="0" smtClean="0"/>
          </a:p>
          <a:p>
            <a:r>
              <a:rPr lang="en-US" dirty="0" err="1" smtClean="0"/>
              <a:t>QuDA</a:t>
            </a:r>
            <a:r>
              <a:rPr lang="en-US" dirty="0" smtClean="0"/>
              <a:t> </a:t>
            </a:r>
            <a:r>
              <a:rPr lang="en-US" dirty="0"/>
              <a:t>(freely available)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4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10674148" cy="575142"/>
          </a:xfrm>
        </p:spPr>
        <p:txBody>
          <a:bodyPr/>
          <a:lstStyle/>
          <a:p>
            <a:r>
              <a:rPr lang="ru-RU" dirty="0" smtClean="0"/>
              <a:t>Контроль метрик на обучающей и тестовой выборке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5991726" y="1409179"/>
            <a:ext cx="5294966" cy="4735630"/>
          </a:xfrm>
        </p:spPr>
        <p:txBody>
          <a:bodyPr/>
          <a:lstStyle/>
          <a:p>
            <a:r>
              <a:rPr lang="ru-RU" sz="2400" dirty="0" smtClean="0"/>
              <a:t>Контроль не только функции ошибки, но и метрик в процессе обучения помогает выявить переобучение или </a:t>
            </a:r>
            <a:r>
              <a:rPr lang="ru-RU" sz="2400" dirty="0" err="1" smtClean="0"/>
              <a:t>недообучение</a:t>
            </a:r>
            <a:r>
              <a:rPr lang="ru-RU" sz="2400" dirty="0" smtClean="0"/>
              <a:t> модели.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10</a:t>
            </a:fld>
            <a:endParaRPr lang="en-US" dirty="0"/>
          </a:p>
        </p:txBody>
      </p:sp>
      <p:pic>
        <p:nvPicPr>
          <p:cNvPr id="5122" name="Picture 2" descr="http://cs231n.github.io/assets/nn3/accuraci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1" y="1421211"/>
            <a:ext cx="5199046" cy="43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7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? , variance 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1" y="1409179"/>
            <a:ext cx="7858508" cy="47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Разложение </a:t>
            </a:r>
            <a:r>
              <a:rPr lang="en-US" smtClean="0"/>
              <a:t>MSE </a:t>
            </a:r>
            <a:r>
              <a:rPr lang="ru-RU" smtClean="0"/>
              <a:t>на </a:t>
            </a:r>
            <a:r>
              <a:rPr lang="en-US" smtClean="0"/>
              <a:t>bias – variance decomposition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5755907" y="1409179"/>
            <a:ext cx="5530785" cy="4735630"/>
          </a:xfrm>
        </p:spPr>
        <p:txBody>
          <a:bodyPr/>
          <a:lstStyle/>
          <a:p>
            <a:r>
              <a:rPr lang="ru-RU" dirty="0" smtClean="0"/>
              <a:t>Функция ошибки некоторого алгоритма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56" y="2697456"/>
            <a:ext cx="10697891" cy="376920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44041" y="6591943"/>
            <a:ext cx="110046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https://www.youtube.com/watch?v=t0OhR13Pgwk&amp;list=PLEwK9wdS5g0oZwFwoQT-BrjmkazJWXxfe&amp;index=11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79" y="1562712"/>
            <a:ext cx="3858163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2965E-393F-4873-8F34-1641BD6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Разложение среднеквадратичной ошибки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631AC8-F2FE-470B-814D-39EB3D00ED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/>
              <a:t>Для нормального распределения, матожидание от среднеквадратичной ошибки</a:t>
            </a:r>
          </a:p>
        </p:txBody>
      </p:sp>
      <p:pic>
        <p:nvPicPr>
          <p:cNvPr id="16386" name="Picture 2" descr="The Bias-Variance Tradeoff. In this post, we will explain the… | by Giorgos  Papachristoudis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46" y="2353445"/>
            <a:ext cx="6901817" cy="42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1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85FB8-7054-4049-9812-A72932DD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раз проговорим </a:t>
            </a:r>
            <a:r>
              <a:rPr lang="en-US" dirty="0"/>
              <a:t>bias – variance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баланс</a:t>
            </a:r>
          </a:p>
        </p:txBody>
      </p:sp>
      <p:pic>
        <p:nvPicPr>
          <p:cNvPr id="12290" name="Picture 2" descr="ÐÐ°ÑÑÐ¸Ð½ÐºÐ¸ Ð¿Ð¾ Ð·Ð°Ð¿ÑÐ¾ÑÑ bias variance">
            <a:extLst>
              <a:ext uri="{FF2B5EF4-FFF2-40B4-BE49-F238E27FC236}">
                <a16:creationId xmlns:a16="http://schemas.microsoft.com/office/drawing/2014/main" id="{E26483C0-615C-4DC8-80E8-5052E2FC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90" y="1406562"/>
            <a:ext cx="4567281" cy="28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F4CBD9CB-32BB-4E9F-B4E5-4A2B6409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5" y="1363583"/>
            <a:ext cx="5117505" cy="471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13427" y="4400789"/>
            <a:ext cx="54839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Bias</a:t>
            </a:r>
            <a:r>
              <a:rPr lang="en-US" sz="1400" b="0" dirty="0" smtClean="0"/>
              <a:t> - </a:t>
            </a:r>
            <a:r>
              <a:rPr lang="ru-RU" sz="1400" b="0" dirty="0" smtClean="0"/>
              <a:t>Смещение </a:t>
            </a:r>
            <a:r>
              <a:rPr lang="ru-RU" sz="1400" b="0" dirty="0"/>
              <a:t>— это ошибка, возникающая в результате ошибочного предположения в алгоритме обучения. В результате большого смещения алгоритм может пропустить связь между признаками и выводом (</a:t>
            </a:r>
            <a:r>
              <a:rPr lang="ru-RU" sz="1400" b="0" dirty="0" err="1"/>
              <a:t>недообучение</a:t>
            </a:r>
            <a:r>
              <a:rPr lang="ru-RU" sz="1400" b="0" dirty="0" smtClean="0"/>
              <a:t>).</a:t>
            </a:r>
          </a:p>
          <a:p>
            <a:endParaRPr lang="ru-RU" sz="1400" dirty="0"/>
          </a:p>
          <a:p>
            <a:r>
              <a:rPr lang="en-US" sz="1400" dirty="0" smtClean="0"/>
              <a:t>Variance</a:t>
            </a:r>
            <a:r>
              <a:rPr lang="en-US" sz="1400" b="0" dirty="0" smtClean="0"/>
              <a:t> - </a:t>
            </a:r>
            <a:r>
              <a:rPr lang="ru-RU" sz="1400" b="0" dirty="0" smtClean="0"/>
              <a:t>Дисперсия </a:t>
            </a:r>
            <a:r>
              <a:rPr lang="ru-RU" sz="1400" b="0" dirty="0"/>
              <a:t>— это ошибка чувствительности к малым отклонениям в </a:t>
            </a:r>
            <a:r>
              <a:rPr lang="ru-RU" sz="1400" b="0" dirty="0" smtClean="0"/>
              <a:t>наборе данных (например на кросс </a:t>
            </a:r>
            <a:r>
              <a:rPr lang="ru-RU" sz="1400" b="0" dirty="0" err="1" smtClean="0"/>
              <a:t>валидации</a:t>
            </a:r>
            <a:r>
              <a:rPr lang="ru-RU" sz="1400" b="0" dirty="0" smtClean="0"/>
              <a:t>). </a:t>
            </a:r>
            <a:r>
              <a:rPr lang="ru-RU" sz="1400" b="0" dirty="0"/>
              <a:t>При высокой дисперсии алгоритм может как-то трактовать случайный шум[</a:t>
            </a:r>
            <a:r>
              <a:rPr lang="ru-RU" sz="1400" b="0" dirty="0" err="1"/>
              <a:t>en</a:t>
            </a:r>
            <a:r>
              <a:rPr lang="ru-RU" sz="1400" b="0" dirty="0"/>
              <a:t>] в тренировочном наборе, а не желаемый результат (переобучение).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864972" y="5980670"/>
            <a:ext cx="4947797" cy="66688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Синяя</a:t>
            </a:r>
            <a:r>
              <a:rPr kumimoji="0" 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т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очка –</a:t>
            </a:r>
            <a:r>
              <a:rPr kumimoji="0" 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модель построенная на одной из </a:t>
            </a:r>
            <a:r>
              <a:rPr kumimoji="0" lang="ru-RU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подвыборок</a:t>
            </a:r>
            <a:r>
              <a:rPr kumimoji="0" 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, центр – идеальный алгоритм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6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E5D88-3325-40B9-8F1F-F6FA0BA9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en-US" dirty="0"/>
              <a:t>tradeoff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D24E1E-9069-470A-B1BD-8D2E182EE3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8" descr="ÐÐ°ÑÑÐ¸Ð½ÐºÐ¸ Ð¿Ð¾ Ð·Ð°Ð¿ÑÐ¾ÑÑ bias variance">
            <a:extLst>
              <a:ext uri="{FF2B5EF4-FFF2-40B4-BE49-F238E27FC236}">
                <a16:creationId xmlns:a16="http://schemas.microsoft.com/office/drawing/2014/main" id="{E38A1A32-4953-4D49-A2BB-FCC46F26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" y="1502683"/>
            <a:ext cx="4715536" cy="308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ÐÐ°ÑÑÐ¸Ð½ÐºÐ¸ Ð¿Ð¾ Ð·Ð°Ð¿ÑÐ¾ÑÑ bias variance">
            <a:extLst>
              <a:ext uri="{FF2B5EF4-FFF2-40B4-BE49-F238E27FC236}">
                <a16:creationId xmlns:a16="http://schemas.microsoft.com/office/drawing/2014/main" id="{2BA74A67-B07D-4D06-B2D9-CE3F5F34F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102" y="3271740"/>
            <a:ext cx="297059" cy="2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118" tIns="44559" rIns="89118" bIns="44559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F9D2E04D-FD41-4902-8509-36D98C7A55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9632" y="3420269"/>
            <a:ext cx="297059" cy="2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118" tIns="44559" rIns="89118" bIns="44559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65D277-BA7F-4A6C-86C3-B43956F2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895" y="1147445"/>
            <a:ext cx="5094201" cy="51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77AF0-A9AD-47B3-A1AC-F3336B76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F04988F-F37B-400D-8AED-CAE426213812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302212786"/>
              </p:ext>
            </p:extLst>
          </p:nvPr>
        </p:nvGraphicFramePr>
        <p:xfrm>
          <a:off x="606495" y="1455347"/>
          <a:ext cx="10035141" cy="4737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5047">
                  <a:extLst>
                    <a:ext uri="{9D8B030D-6E8A-4147-A177-3AD203B41FA5}">
                      <a16:colId xmlns:a16="http://schemas.microsoft.com/office/drawing/2014/main" val="2575651950"/>
                    </a:ext>
                  </a:extLst>
                </a:gridCol>
                <a:gridCol w="3345047">
                  <a:extLst>
                    <a:ext uri="{9D8B030D-6E8A-4147-A177-3AD203B41FA5}">
                      <a16:colId xmlns:a16="http://schemas.microsoft.com/office/drawing/2014/main" val="3408031705"/>
                    </a:ext>
                  </a:extLst>
                </a:gridCol>
                <a:gridCol w="3345047">
                  <a:extLst>
                    <a:ext uri="{9D8B030D-6E8A-4147-A177-3AD203B41FA5}">
                      <a16:colId xmlns:a16="http://schemas.microsoft.com/office/drawing/2014/main" val="1814450082"/>
                    </a:ext>
                  </a:extLst>
                </a:gridCol>
              </a:tblGrid>
              <a:tr h="808984">
                <a:tc>
                  <a:txBody>
                    <a:bodyPr/>
                    <a:lstStyle/>
                    <a:p>
                      <a:pPr algn="ctr"/>
                      <a:r>
                        <a:rPr lang="ru-RU" sz="1900" b="1" dirty="0"/>
                        <a:t>Метод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1" dirty="0"/>
                        <a:t>Дисперсия (</a:t>
                      </a:r>
                      <a:r>
                        <a:rPr lang="en-US" sz="1900" b="1" dirty="0"/>
                        <a:t>variance)</a:t>
                      </a:r>
                      <a:endParaRPr lang="ru-RU" sz="1900" b="1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1" dirty="0"/>
                        <a:t>Смещение (</a:t>
                      </a:r>
                      <a:r>
                        <a:rPr lang="en-US" sz="1900" b="1" dirty="0"/>
                        <a:t>bias)</a:t>
                      </a:r>
                      <a:endParaRPr lang="ru-RU" sz="1900" b="1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3986353122"/>
                  </a:ext>
                </a:extLst>
              </a:tr>
              <a:tr h="808984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Decision </a:t>
                      </a:r>
                      <a:r>
                        <a:rPr lang="en-US" sz="2300" dirty="0" smtClean="0"/>
                        <a:t>tree</a:t>
                      </a:r>
                      <a:r>
                        <a:rPr lang="ru-RU" sz="2300" dirty="0" smtClean="0"/>
                        <a:t> </a:t>
                      </a:r>
                      <a:r>
                        <a:rPr lang="en-US" sz="2300" dirty="0" smtClean="0"/>
                        <a:t>instead</a:t>
                      </a:r>
                      <a:r>
                        <a:rPr lang="en-US" sz="2300" baseline="0" dirty="0" smtClean="0"/>
                        <a:t> linear model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 smtClean="0"/>
                        <a:t>Более</a:t>
                      </a:r>
                      <a:r>
                        <a:rPr lang="ru-RU" sz="2300" baseline="0" dirty="0" smtClean="0"/>
                        <a:t> в</a:t>
                      </a:r>
                      <a:r>
                        <a:rPr lang="ru-RU" sz="2300" dirty="0" smtClean="0"/>
                        <a:t>ысокая (сильно зависит от обучающей выборки)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 smtClean="0"/>
                        <a:t>Более</a:t>
                      </a:r>
                      <a:r>
                        <a:rPr lang="ru-RU" sz="2300" baseline="0" dirty="0" smtClean="0"/>
                        <a:t> низкий, н</a:t>
                      </a:r>
                      <a:r>
                        <a:rPr lang="ru-RU" sz="2300" dirty="0" smtClean="0"/>
                        <a:t>еплохо выучивает зависимости 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3078846883"/>
                  </a:ext>
                </a:extLst>
              </a:tr>
              <a:tr h="838209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Bootstrap aggregation (Bagging</a:t>
                      </a:r>
                      <a:r>
                        <a:rPr lang="ru-RU" sz="2300" dirty="0"/>
                        <a:t> на деревьях</a:t>
                      </a:r>
                      <a:r>
                        <a:rPr lang="en-US" sz="2300" dirty="0"/>
                        <a:t>)</a:t>
                      </a:r>
                      <a:endParaRPr lang="ru-RU" sz="2300" dirty="0"/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Уменьшает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Уменьшает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3278183796"/>
                  </a:ext>
                </a:extLst>
              </a:tr>
              <a:tr h="113086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Random forest</a:t>
                      </a:r>
                      <a:r>
                        <a:rPr lang="ru-RU" sz="2300" dirty="0"/>
                        <a:t> (случайная выборка признаков)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300" dirty="0"/>
                        <a:t>Уменьшает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300" dirty="0"/>
                        <a:t>Уменьшает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3769589691"/>
                  </a:ext>
                </a:extLst>
              </a:tr>
              <a:tr h="808984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Boosting</a:t>
                      </a:r>
                      <a:r>
                        <a:rPr lang="ru-RU" sz="2300" dirty="0"/>
                        <a:t> на деревьях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300" dirty="0"/>
                        <a:t>Уменьшает</a:t>
                      </a:r>
                    </a:p>
                  </a:txBody>
                  <a:tcPr marL="89118" marR="89118" marT="44559" marB="445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300" dirty="0"/>
                        <a:t>Уменьшает</a:t>
                      </a:r>
                    </a:p>
                  </a:txBody>
                  <a:tcPr marL="89118" marR="89118" marT="44559" marB="44559" anchor="ctr"/>
                </a:tc>
                <a:extLst>
                  <a:ext uri="{0D108BD9-81ED-4DB2-BD59-A6C34878D82A}">
                    <a16:rowId xmlns:a16="http://schemas.microsoft.com/office/drawing/2014/main" val="130790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50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10954350" cy="575142"/>
          </a:xfrm>
        </p:spPr>
        <p:txBody>
          <a:bodyPr/>
          <a:lstStyle/>
          <a:p>
            <a:r>
              <a:rPr lang="ru-RU" dirty="0" smtClean="0"/>
              <a:t>Типовые проблемы при решении задач машинного обучения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b="1" dirty="0" smtClean="0"/>
              <a:t>Утечка данных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r>
              <a:rPr lang="ru-RU" b="1" dirty="0" smtClean="0"/>
              <a:t>Тестирование моделей</a:t>
            </a:r>
            <a:endParaRPr lang="en-US" b="1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782319" y="1938656"/>
            <a:ext cx="10403840" cy="1804672"/>
            <a:chOff x="782319" y="1938656"/>
            <a:chExt cx="10403840" cy="1804672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782319" y="3147696"/>
              <a:ext cx="1027176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" name="Rectangle 6"/>
            <p:cNvSpPr/>
            <p:nvPr/>
          </p:nvSpPr>
          <p:spPr bwMode="auto">
            <a:xfrm>
              <a:off x="4932997" y="2517776"/>
              <a:ext cx="985202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Убыток</a:t>
              </a: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заявлен</a:t>
              </a:r>
              <a:endPara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001077" y="2519364"/>
              <a:ext cx="985202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Полис куплен 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138679" y="2519364"/>
              <a:ext cx="2667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Клиент</a:t>
              </a: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иногда звонит в компанию и докупает полисы</a:t>
              </a:r>
              <a:endPara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131877" y="2517776"/>
              <a:ext cx="1213802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Убыток согласовано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498079" y="2519364"/>
              <a:ext cx="1213802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Выплата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8930003" y="2517776"/>
              <a:ext cx="1213802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Жалоба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001076" y="3272792"/>
              <a:ext cx="7710805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Можем прогнозировать</a:t>
              </a: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жалобу, если при подаче жалобы, не было изменения данных на прошлом этапе</a:t>
              </a:r>
              <a:endPara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8930003" y="3286128"/>
              <a:ext cx="2256156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Не можем прогнозировать</a:t>
              </a: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жалобу</a:t>
              </a:r>
              <a:endPara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Elbow Connector 19"/>
            <p:cNvCxnSpPr>
              <a:stCxn id="13" idx="0"/>
              <a:endCxn id="12" idx="0"/>
            </p:cNvCxnSpPr>
            <p:nvPr/>
          </p:nvCxnSpPr>
          <p:spPr bwMode="auto">
            <a:xfrm rot="16200000" flipH="1" flipV="1">
              <a:off x="8820148" y="1802608"/>
              <a:ext cx="1588" cy="1431924"/>
            </a:xfrm>
            <a:prstGeom prst="bentConnector3">
              <a:avLst>
                <a:gd name="adj1" fmla="val -14395466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Elbow Connector 21"/>
            <p:cNvCxnSpPr>
              <a:stCxn id="13" idx="0"/>
              <a:endCxn id="11" idx="0"/>
            </p:cNvCxnSpPr>
            <p:nvPr/>
          </p:nvCxnSpPr>
          <p:spPr bwMode="auto">
            <a:xfrm rot="16200000" flipV="1">
              <a:off x="8137841" y="1118713"/>
              <a:ext cx="12700" cy="2798126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Elbow Connector 24"/>
            <p:cNvCxnSpPr>
              <a:stCxn id="13" idx="0"/>
              <a:endCxn id="7" idx="0"/>
            </p:cNvCxnSpPr>
            <p:nvPr/>
          </p:nvCxnSpPr>
          <p:spPr bwMode="auto">
            <a:xfrm rot="16200000" flipV="1">
              <a:off x="7481251" y="462123"/>
              <a:ext cx="12700" cy="4111306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Rectangle 28"/>
            <p:cNvSpPr/>
            <p:nvPr/>
          </p:nvSpPr>
          <p:spPr bwMode="auto">
            <a:xfrm>
              <a:off x="6930389" y="1938656"/>
              <a:ext cx="1213802" cy="3063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ru-RU" sz="1200" dirty="0" smtClean="0">
                  <a:solidFill>
                    <a:srgbClr val="FF0000"/>
                  </a:solidFill>
                </a:rPr>
                <a:t> </a:t>
              </a:r>
              <a:r>
                <a:rPr lang="en-US" sz="1200" dirty="0" smtClean="0">
                  <a:solidFill>
                    <a:srgbClr val="FF0000"/>
                  </a:solidFill>
                </a:rPr>
                <a:t>X</a:t>
              </a:r>
              <a:endParaRPr kumimoji="0" lang="ru-RU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3917" y="4628196"/>
            <a:ext cx="10271760" cy="1083628"/>
            <a:chOff x="782319" y="2064068"/>
            <a:chExt cx="10271760" cy="1083628"/>
          </a:xfrm>
        </p:grpSpPr>
        <p:cxnSp>
          <p:nvCxnSpPr>
            <p:cNvPr id="32" name="Straight Arrow Connector 31"/>
            <p:cNvCxnSpPr/>
            <p:nvPr/>
          </p:nvCxnSpPr>
          <p:spPr bwMode="auto">
            <a:xfrm>
              <a:off x="782319" y="3147696"/>
              <a:ext cx="1027176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Rectangle 32"/>
            <p:cNvSpPr/>
            <p:nvPr/>
          </p:nvSpPr>
          <p:spPr bwMode="auto">
            <a:xfrm>
              <a:off x="4932997" y="2517776"/>
              <a:ext cx="985202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Убыток</a:t>
              </a: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заявлен</a:t>
              </a:r>
              <a:endPara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001077" y="2519364"/>
              <a:ext cx="985202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Полис куплен 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2138679" y="2519364"/>
              <a:ext cx="26670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Клиент</a:t>
              </a: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иногда звонит в компанию и докупает полисы</a:t>
              </a:r>
              <a:endPara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6131877" y="2517776"/>
              <a:ext cx="1213802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Убыток согласовано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498079" y="2519364"/>
              <a:ext cx="1213802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Выплата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8956038" y="2064068"/>
              <a:ext cx="2098041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Жалоба по убыткам с</a:t>
              </a: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моделью </a:t>
              </a:r>
              <a:r>
                <a:rPr kumimoji="0" lang="ru-RU" sz="1200" b="1" i="0" u="none" strike="noStrike" cap="none" normalizeH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?</a:t>
              </a:r>
              <a:endParaRPr kumimoji="0" lang="ru-RU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6" name="Rectangle 45"/>
          <p:cNvSpPr/>
          <p:nvPr/>
        </p:nvSpPr>
        <p:spPr bwMode="auto">
          <a:xfrm>
            <a:off x="7044689" y="5915024"/>
            <a:ext cx="985202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200" dirty="0" smtClean="0">
                <a:solidFill>
                  <a:srgbClr val="FF0000"/>
                </a:solidFill>
              </a:rPr>
              <a:t>Внедрена модель</a:t>
            </a:r>
            <a:endParaRPr kumimoji="0" lang="ru-RU" sz="1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9037636" y="5100952"/>
            <a:ext cx="2098041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Жалоба по убыткам без модели </a:t>
            </a: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090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CBC10-E51D-4160-9528-1CCBB015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10" y="455472"/>
            <a:ext cx="8931360" cy="561966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Чтобы не допустить переобучения делаем валидацию, например кросс валидацию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C670A-033D-46AE-A286-984491512DD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45207" y="1489652"/>
            <a:ext cx="3899887" cy="2407100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 smtClean="0"/>
              <a:t>Делим </a:t>
            </a:r>
            <a:r>
              <a:rPr lang="ru-RU" sz="2000" dirty="0"/>
              <a:t>выборку на </a:t>
            </a:r>
            <a:r>
              <a:rPr lang="en-US" sz="2000" dirty="0"/>
              <a:t>n </a:t>
            </a:r>
            <a:r>
              <a:rPr lang="ru-RU" sz="2000" dirty="0"/>
              <a:t>частей (</a:t>
            </a:r>
            <a:r>
              <a:rPr lang="en-US" sz="2000" dirty="0"/>
              <a:t>1 </a:t>
            </a:r>
            <a:r>
              <a:rPr lang="ru-RU" sz="2000" dirty="0"/>
              <a:t>тестовая и </a:t>
            </a:r>
            <a:r>
              <a:rPr lang="en-US" sz="2000" dirty="0"/>
              <a:t>n-1 </a:t>
            </a:r>
            <a:r>
              <a:rPr lang="ru-RU" sz="2000" dirty="0"/>
              <a:t>обучающих), перед этим выборку можно </a:t>
            </a:r>
            <a:r>
              <a:rPr lang="ru-RU" sz="2000" dirty="0" smtClean="0"/>
              <a:t>перемешать</a:t>
            </a:r>
            <a:r>
              <a:rPr lang="en-US" sz="2000" dirty="0" smtClean="0"/>
              <a:t> (</a:t>
            </a:r>
            <a:r>
              <a:rPr lang="ru-RU" sz="2000" dirty="0" smtClean="0"/>
              <a:t>если нет временных рядов)</a:t>
            </a:r>
            <a:endParaRPr lang="ru-RU" sz="2000" dirty="0"/>
          </a:p>
          <a:p>
            <a:r>
              <a:rPr lang="ru-RU" sz="2000" dirty="0"/>
              <a:t>Обучаемся на каждом разбиении</a:t>
            </a:r>
          </a:p>
          <a:p>
            <a:r>
              <a:rPr lang="ru-RU" sz="2000" dirty="0"/>
              <a:t>Усреднение статистик</a:t>
            </a:r>
          </a:p>
        </p:txBody>
      </p:sp>
      <p:pic>
        <p:nvPicPr>
          <p:cNvPr id="2050" name="Picture 2" descr="ÐÐ°ÑÑÐ¸Ð½ÐºÐ¸ Ð¿Ð¾ Ð·Ð°Ð¿ÑÐ¾ÑÑ cross validation">
            <a:extLst>
              <a:ext uri="{FF2B5EF4-FFF2-40B4-BE49-F238E27FC236}">
                <a16:creationId xmlns:a16="http://schemas.microsoft.com/office/drawing/2014/main" id="{8E33EE49-FD8B-4949-AC7D-7D6B59CB5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186" y="1149707"/>
            <a:ext cx="4265657" cy="29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28" y="4662872"/>
            <a:ext cx="4056458" cy="186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Schematic for 10-fold cross-validation. A test set is held out from the...  |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61" y="4633755"/>
            <a:ext cx="4378199" cy="192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0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Регуляризация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Штраф за сложность модели</a:t>
            </a:r>
          </a:p>
          <a:p>
            <a:pPr lvl="1"/>
            <a:r>
              <a:rPr lang="ru-RU" sz="1800" dirty="0" smtClean="0"/>
              <a:t>Ограничения на веса</a:t>
            </a:r>
          </a:p>
          <a:p>
            <a:pPr lvl="1"/>
            <a:r>
              <a:rPr lang="ru-RU" sz="1800" dirty="0" smtClean="0"/>
              <a:t>Байес – добавление априорных распределений (некоторого знания)</a:t>
            </a:r>
          </a:p>
          <a:p>
            <a:r>
              <a:rPr lang="ru-RU" sz="3200" dirty="0" smtClean="0"/>
              <a:t>В целом регуляризация – это любое ограничение на модель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Несбалансированные классы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imbalanced-learn.org/stable/index.html</a:t>
            </a:r>
            <a:endParaRPr lang="ru-RU" sz="3600" dirty="0" smtClean="0"/>
          </a:p>
          <a:p>
            <a:pPr lvl="1"/>
            <a:endParaRPr lang="ru-RU" sz="1390" dirty="0" smtClean="0"/>
          </a:p>
          <a:p>
            <a:pPr lvl="1"/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2</a:t>
            </a:fld>
            <a:endParaRPr lang="en-US" dirty="0"/>
          </a:p>
        </p:txBody>
      </p:sp>
      <p:pic>
        <p:nvPicPr>
          <p:cNvPr id="10242" name="Picture 2" descr="undersamp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42" y="2611550"/>
            <a:ext cx="5560067" cy="329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versampl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51" y="2675913"/>
            <a:ext cx="5378083" cy="3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5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Обобщение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6729" t="21902" r="18478" b="17913"/>
          <a:stretch/>
        </p:blipFill>
        <p:spPr>
          <a:xfrm>
            <a:off x="587410" y="1409179"/>
            <a:ext cx="9437153" cy="49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2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11" y="379532"/>
            <a:ext cx="8580464" cy="575142"/>
          </a:xfrm>
        </p:spPr>
        <p:txBody>
          <a:bodyPr/>
          <a:lstStyle/>
          <a:p>
            <a:r>
              <a:rPr lang="ru-RU" dirty="0"/>
              <a:t>Регуляризация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06011" y="1172161"/>
            <a:ext cx="10680681" cy="4735630"/>
          </a:xfrm>
        </p:spPr>
        <p:txBody>
          <a:bodyPr/>
          <a:lstStyle/>
          <a:p>
            <a:r>
              <a:rPr lang="ru-RU" dirty="0"/>
              <a:t>Две наиболее популярные модели:</a:t>
            </a:r>
          </a:p>
          <a:p>
            <a:pPr lvl="1"/>
            <a:r>
              <a:rPr lang="en-US" sz="1600" dirty="0"/>
              <a:t>Ridge </a:t>
            </a:r>
            <a:r>
              <a:rPr lang="ru-RU" sz="1600" dirty="0" smtClean="0"/>
              <a:t>или </a:t>
            </a:r>
            <a:r>
              <a:rPr lang="en-US" sz="1600" dirty="0" err="1" smtClean="0"/>
              <a:t>Tikhonov</a:t>
            </a:r>
            <a:r>
              <a:rPr lang="en-US" sz="1600" dirty="0" smtClean="0"/>
              <a:t> </a:t>
            </a:r>
            <a:r>
              <a:rPr lang="en-US" sz="1600" dirty="0" err="1" smtClean="0"/>
              <a:t>regularisation</a:t>
            </a:r>
            <a:r>
              <a:rPr lang="en-US" sz="1600" dirty="0" smtClean="0"/>
              <a:t>, L2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ru-RU" dirty="0" smtClean="0"/>
          </a:p>
          <a:p>
            <a:pPr lvl="1"/>
            <a:endParaRPr lang="ru-RU" dirty="0"/>
          </a:p>
          <a:p>
            <a:pPr lvl="1"/>
            <a:endParaRPr lang="ru-RU" dirty="0" smtClean="0"/>
          </a:p>
          <a:p>
            <a:pPr lvl="1"/>
            <a:endParaRPr lang="ru-RU" dirty="0"/>
          </a:p>
          <a:p>
            <a:pPr lvl="1"/>
            <a:endParaRPr lang="ru-RU" dirty="0" smtClean="0"/>
          </a:p>
          <a:p>
            <a:pPr lvl="1"/>
            <a:r>
              <a:rPr lang="en-US" sz="1600" dirty="0" smtClean="0"/>
              <a:t>LASSO L1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18" y="3972659"/>
            <a:ext cx="5741657" cy="213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12" y="2339764"/>
            <a:ext cx="5343188" cy="105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83574" y="2227223"/>
            <a:ext cx="1460726" cy="1052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7582324" y="3936221"/>
            <a:ext cx="1263226" cy="908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8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22</a:t>
            </a:fld>
            <a:endParaRPr lang="en-US" dirty="0"/>
          </a:p>
        </p:txBody>
      </p:sp>
      <p:pic>
        <p:nvPicPr>
          <p:cNvPr id="7170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8" y="1409179"/>
            <a:ext cx="7479969" cy="496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576" y="347046"/>
            <a:ext cx="2295525" cy="866775"/>
          </a:xfrm>
          <a:prstGeom prst="rect">
            <a:avLst/>
          </a:prstGeom>
        </p:spPr>
      </p:pic>
      <p:pic>
        <p:nvPicPr>
          <p:cNvPr id="7174" name="Picture 6" descr="Картинки по запросу ridge las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101" y="1357470"/>
            <a:ext cx="35052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4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Байесовский подход к регуляризации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8" y="1407048"/>
            <a:ext cx="9713258" cy="50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54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3–</a:t>
            </a:r>
            <a:r>
              <a:rPr lang="ru-RU" dirty="0" smtClean="0"/>
              <a:t> </a:t>
            </a:r>
            <a:r>
              <a:rPr lang="en-US" dirty="0" smtClean="0"/>
              <a:t>Seminar 3.1 – 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6011" y="1409179"/>
            <a:ext cx="10680681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159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949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118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0" dirty="0" smtClean="0"/>
              <a:t>-</a:t>
            </a:r>
            <a:endParaRPr lang="ru-RU" sz="3200" b="0" dirty="0" smtClean="0"/>
          </a:p>
          <a:p>
            <a:endParaRPr lang="ru-RU" sz="3200" b="0" dirty="0"/>
          </a:p>
        </p:txBody>
      </p:sp>
    </p:spTree>
    <p:extLst>
      <p:ext uri="{BB962C8B-B14F-4D97-AF65-F5344CB8AC3E}">
        <p14:creationId xmlns:p14="http://schemas.microsoft.com/office/powerpoint/2010/main" val="56216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3–</a:t>
            </a:r>
            <a:r>
              <a:rPr lang="ru-RU" dirty="0" smtClean="0"/>
              <a:t> </a:t>
            </a:r>
            <a:r>
              <a:rPr lang="en-US" dirty="0" smtClean="0"/>
              <a:t>Lecture 3.2 – </a:t>
            </a:r>
            <a:r>
              <a:rPr lang="ru-RU" dirty="0" err="1" smtClean="0"/>
              <a:t>Ансамблирование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6011" y="1409179"/>
            <a:ext cx="10680681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159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949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118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0" dirty="0" smtClean="0"/>
              <a:t>-</a:t>
            </a:r>
            <a:endParaRPr lang="ru-RU" sz="3200" b="0" dirty="0" smtClean="0"/>
          </a:p>
          <a:p>
            <a:endParaRPr lang="ru-RU" sz="3200" b="0" dirty="0"/>
          </a:p>
        </p:txBody>
      </p:sp>
    </p:spTree>
    <p:extLst>
      <p:ext uri="{BB962C8B-B14F-4D97-AF65-F5344CB8AC3E}">
        <p14:creationId xmlns:p14="http://schemas.microsoft.com/office/powerpoint/2010/main" val="20389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5FD2E-52A5-415B-8043-65B022DB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3FC3C-A709-40BE-83E4-70AE45FDC4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RSM (random subspace method)</a:t>
            </a:r>
            <a:r>
              <a:rPr lang="ru-RU" dirty="0"/>
              <a:t> – </a:t>
            </a:r>
            <a:r>
              <a:rPr lang="en-US" dirty="0"/>
              <a:t>bagging </a:t>
            </a:r>
            <a:r>
              <a:rPr lang="ru-RU" dirty="0"/>
              <a:t>над фичами,</a:t>
            </a:r>
            <a:r>
              <a:rPr lang="en-US" dirty="0"/>
              <a:t> </a:t>
            </a:r>
            <a:r>
              <a:rPr lang="ru-RU" dirty="0"/>
              <a:t>над признаковым пространством</a:t>
            </a:r>
          </a:p>
          <a:p>
            <a:r>
              <a:rPr lang="ru-RU" dirty="0"/>
              <a:t>Веса объектов – важность объекта и вес на объекте для расчета ошибки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59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3819D-E9E5-4133-8119-AF974A9A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  <a:r>
              <a:rPr lang="ru-RU" dirty="0"/>
              <a:t> к оценке среднего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FF7029-6E13-4E8C-882E-D52F8C21B7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6012" y="1455252"/>
            <a:ext cx="4842365" cy="4627140"/>
          </a:xfrm>
        </p:spPr>
        <p:txBody>
          <a:bodyPr/>
          <a:lstStyle/>
          <a:p>
            <a:r>
              <a:rPr lang="ru-RU" sz="2400" dirty="0"/>
              <a:t>Создается много случайный подмножеств с заменой (выбираем одно значение несколько раз)</a:t>
            </a:r>
          </a:p>
          <a:p>
            <a:r>
              <a:rPr lang="ru-RU" sz="2400" dirty="0"/>
              <a:t>Высчитываем среднее по каждому подмножеству</a:t>
            </a:r>
          </a:p>
          <a:p>
            <a:r>
              <a:rPr lang="ru-RU" sz="2400" dirty="0"/>
              <a:t>Вычисляется среднее по всем средним и используется в качестве оценки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F940CB-E2DA-4027-A64A-EE422570E5A8}"/>
              </a:ext>
            </a:extLst>
          </p:cNvPr>
          <p:cNvSpPr/>
          <p:nvPr/>
        </p:nvSpPr>
        <p:spPr>
          <a:xfrm>
            <a:off x="395475" y="6199445"/>
            <a:ext cx="9684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https://becominghuman.ai/ensemble-learning-bagging-and-boosting-d20f38be9b1e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9D124-501B-45BB-A945-E9548C061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88" y="2016686"/>
            <a:ext cx="4390902" cy="29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AB23A-FBB5-48E3-B01B-212C797E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Bootstrap </a:t>
            </a:r>
            <a:r>
              <a:rPr lang="en-US" dirty="0" smtClean="0"/>
              <a:t>aggregation </a:t>
            </a:r>
            <a:r>
              <a:rPr lang="en-US" dirty="0"/>
              <a:t>– bagging</a:t>
            </a:r>
            <a:r>
              <a:rPr lang="ru-RU" dirty="0"/>
              <a:t> – метод </a:t>
            </a:r>
            <a:r>
              <a:rPr lang="ru-RU" dirty="0" err="1"/>
              <a:t>ансамблирования</a:t>
            </a:r>
            <a:r>
              <a:rPr lang="ru-RU" dirty="0"/>
              <a:t> алгоритмов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D62C8F-278E-491E-9B32-02D5D0B19A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6012" y="1938968"/>
            <a:ext cx="3930036" cy="4143423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На каждой </a:t>
            </a:r>
            <a:r>
              <a:rPr lang="ru-RU" dirty="0" err="1"/>
              <a:t>подвыборке</a:t>
            </a:r>
            <a:r>
              <a:rPr lang="ru-RU" dirty="0"/>
              <a:t> создаются модели, результаты которых затем усредняются с одним весом.</a:t>
            </a:r>
          </a:p>
          <a:p>
            <a:r>
              <a:rPr lang="ru-RU" dirty="0"/>
              <a:t>Для классификации вместо усреднения проводится голосование по большинству</a:t>
            </a:r>
            <a:endParaRPr lang="en-US" dirty="0"/>
          </a:p>
          <a:p>
            <a:r>
              <a:rPr lang="ru-RU" dirty="0"/>
              <a:t>Ключевое преимущество: борьба с переобучением (слишком хорошо запомнили прошлое)</a:t>
            </a:r>
            <a:endParaRPr lang="en-US" dirty="0"/>
          </a:p>
          <a:p>
            <a:r>
              <a:rPr lang="ru-RU" dirty="0" smtClean="0"/>
              <a:t>В лучшем случае снижаем </a:t>
            </a:r>
            <a:r>
              <a:rPr lang="en-US" dirty="0"/>
              <a:t>variance </a:t>
            </a:r>
            <a:r>
              <a:rPr lang="ru-RU" dirty="0"/>
              <a:t>в </a:t>
            </a:r>
            <a:r>
              <a:rPr lang="en-US" dirty="0"/>
              <a:t>n </a:t>
            </a:r>
            <a:r>
              <a:rPr lang="ru-RU" dirty="0" smtClean="0"/>
              <a:t>раз при отсутствии корреляций в алгоритмах</a:t>
            </a:r>
            <a:endParaRPr lang="ru-RU" dirty="0"/>
          </a:p>
          <a:p>
            <a:endParaRPr lang="ru-RU" dirty="0"/>
          </a:p>
        </p:txBody>
      </p:sp>
      <p:pic>
        <p:nvPicPr>
          <p:cNvPr id="10242" name="Picture 2" descr="ÐÐ°ÑÑÐ¸Ð½ÐºÐ¸ Ð¿Ð¾ Ð·Ð°Ð¿ÑÐ¾ÑÑ bagging">
            <a:extLst>
              <a:ext uri="{FF2B5EF4-FFF2-40B4-BE49-F238E27FC236}">
                <a16:creationId xmlns:a16="http://schemas.microsoft.com/office/drawing/2014/main" id="{6638C446-F0DA-4285-AEBF-CEF46206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832" y="1593266"/>
            <a:ext cx="6767420" cy="43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A54BD39-52E8-4CE4-9FD3-19A56162D689}"/>
                  </a:ext>
                </a:extLst>
              </p:cNvPr>
              <p:cNvSpPr/>
              <p:nvPr/>
            </p:nvSpPr>
            <p:spPr>
              <a:xfrm>
                <a:off x="9659128" y="5074783"/>
                <a:ext cx="808363" cy="1176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50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50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50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50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509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3509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A54BD39-52E8-4CE4-9FD3-19A56162D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128" y="5074783"/>
                <a:ext cx="808363" cy="11760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7C2C666-0228-4EC9-91EA-F44962376282}"/>
                  </a:ext>
                </a:extLst>
              </p:cNvPr>
              <p:cNvSpPr/>
              <p:nvPr/>
            </p:nvSpPr>
            <p:spPr>
              <a:xfrm>
                <a:off x="9588949" y="1593267"/>
                <a:ext cx="808363" cy="1172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50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50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50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50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509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3509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7C2C666-0228-4EC9-91EA-F44962376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49" y="1593267"/>
                <a:ext cx="808363" cy="11725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949004-8319-491F-A4C3-6DF404B5D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558" y="5781063"/>
            <a:ext cx="2378310" cy="8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5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409" y="690388"/>
            <a:ext cx="9557487" cy="575142"/>
          </a:xfrm>
        </p:spPr>
        <p:txBody>
          <a:bodyPr/>
          <a:lstStyle/>
          <a:p>
            <a:r>
              <a:rPr lang="ru-RU" dirty="0" smtClean="0"/>
              <a:t>Вывод и предположения для снижения ошибки в </a:t>
            </a:r>
            <a:r>
              <a:rPr lang="en-US" dirty="0" smtClean="0"/>
              <a:t>n </a:t>
            </a:r>
            <a:r>
              <a:rPr lang="ru-RU" dirty="0" smtClean="0"/>
              <a:t>раз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10890716" cy="575142"/>
          </a:xfrm>
        </p:spPr>
        <p:txBody>
          <a:bodyPr/>
          <a:lstStyle/>
          <a:p>
            <a:r>
              <a:rPr lang="ru-RU" dirty="0" smtClean="0"/>
              <a:t>Градиентный спуск и как влияет шаг градиента на ошибку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Градиентный спуск – численный метод подбора весов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3</a:t>
            </a:fld>
            <a:endParaRPr lang="en-US" dirty="0"/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93" y="2262519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Gradient Descent: All You Need to Know | by Suryansh S. | HackerNoon.com | 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6" b="10468"/>
          <a:stretch/>
        </p:blipFill>
        <p:spPr bwMode="auto">
          <a:xfrm>
            <a:off x="5347911" y="2262519"/>
            <a:ext cx="6178344" cy="390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7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CDD3-53E7-4608-BFE8-91B298EE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Случайный лес</a:t>
            </a:r>
            <a:r>
              <a:rPr lang="en-US" dirty="0"/>
              <a:t> – Random forest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6D7C41-FA2D-4F0B-9399-68C2A1869B5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ru-RU" sz="2400" dirty="0"/>
                  <a:t>Много деревьев на разных частях множества</a:t>
                </a:r>
              </a:p>
              <a:p>
                <a:r>
                  <a:rPr lang="ru-RU" sz="2400" dirty="0"/>
                  <a:t>При построении меняем набор входных параметров, чтобы избежать доминирования какого либо фактора во всех деревьях</a:t>
                </a:r>
              </a:p>
              <a:p>
                <a:r>
                  <a:rPr lang="ru-RU" sz="2400" dirty="0"/>
                  <a:t>Обычно число параметров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ru-RU" sz="2400" dirty="0" smtClean="0"/>
                  <a:t> (</a:t>
                </a:r>
                <a:r>
                  <a:rPr lang="en-US" sz="2400" dirty="0" smtClean="0"/>
                  <a:t>n – </a:t>
                </a:r>
                <a:r>
                  <a:rPr lang="ru-RU" sz="2400" dirty="0" smtClean="0"/>
                  <a:t>число признаков) в задачах классификации или </a:t>
                </a:r>
                <a:r>
                  <a:rPr lang="en-US" sz="2400" dirty="0" smtClean="0"/>
                  <a:t>n/3 </a:t>
                </a:r>
                <a:r>
                  <a:rPr lang="ru-RU" sz="2400" dirty="0" smtClean="0"/>
                  <a:t>в задачах регрессии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A6D7C41-FA2D-4F0B-9399-68C2A186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084" t="-1931" r="-1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9166569B-3CE3-4736-8186-C1975DFC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9" y="3637546"/>
            <a:ext cx="4929321" cy="297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random forest and decision tree split data">
            <a:extLst>
              <a:ext uri="{FF2B5EF4-FFF2-40B4-BE49-F238E27FC236}">
                <a16:creationId xmlns:a16="http://schemas.microsoft.com/office/drawing/2014/main" id="{E088B31B-7328-41EF-99B7-357C173D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138" y="3394949"/>
            <a:ext cx="5878571" cy="30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0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10662116" cy="575142"/>
          </a:xfrm>
        </p:spPr>
        <p:txBody>
          <a:bodyPr/>
          <a:lstStyle/>
          <a:p>
            <a:r>
              <a:rPr lang="en-US" dirty="0" smtClean="0"/>
              <a:t>Blending – </a:t>
            </a:r>
            <a:r>
              <a:rPr lang="ru-RU" dirty="0" smtClean="0"/>
              <a:t>подход к повышению качества алгоритмов</a:t>
            </a:r>
            <a:r>
              <a:rPr lang="en-US" dirty="0" smtClean="0"/>
              <a:t> </a:t>
            </a:r>
            <a:r>
              <a:rPr lang="ru-RU" dirty="0" smtClean="0"/>
              <a:t>методом голосования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06011" y="5141343"/>
            <a:ext cx="10680681" cy="100346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1" y="1642042"/>
            <a:ext cx="8391340" cy="361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4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1" y="1497004"/>
            <a:ext cx="7411484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8E048-BD21-47C4-AAD1-AF760B2B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AE60DB-133D-4DDE-9F5D-CC0B370A41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6012" y="1455252"/>
            <a:ext cx="10316343" cy="4627140"/>
          </a:xfrm>
        </p:spPr>
        <p:txBody>
          <a:bodyPr/>
          <a:lstStyle/>
          <a:p>
            <a:r>
              <a:rPr lang="ru-RU" sz="2400" dirty="0"/>
              <a:t>Выходы – предсказания целевой переменной от нескольких алгоритмов (со своими преимуществами) становится входом для </a:t>
            </a:r>
            <a:r>
              <a:rPr lang="ru-RU" sz="2400" dirty="0" err="1"/>
              <a:t>метаалгоритма</a:t>
            </a:r>
            <a:endParaRPr lang="ru-RU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98" y="2819802"/>
            <a:ext cx="7343023" cy="3605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1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B9A05-5814-4199-9041-B538CC03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ru-RU" dirty="0" err="1"/>
              <a:t>стэкинг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15A03C-E127-4A97-91B8-7B14EF786B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F214E7-1189-4A0B-8D96-57BFDD89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2" y="1478658"/>
            <a:ext cx="9579352" cy="42158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2A28DE-0499-4BF8-A599-124273398498}"/>
              </a:ext>
            </a:extLst>
          </p:cNvPr>
          <p:cNvSpPr/>
          <p:nvPr/>
        </p:nvSpPr>
        <p:spPr>
          <a:xfrm>
            <a:off x="465654" y="6216504"/>
            <a:ext cx="7927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https://www.youtube.com/watch?v=md5krGNRrwU&amp;feature=youtu.be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23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F0EBE-FB0E-4562-AF3C-523C85C0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схемы участия в соревнованиях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4BFD5-CD7D-4108-AC7C-F41FC52101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EE48D6-1359-4DB2-812B-755F2E8A2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1" y="1455251"/>
            <a:ext cx="6847961" cy="49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1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52414-AC37-4384-AC0D-C29CDBC8A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2" y="413662"/>
            <a:ext cx="8580464" cy="575142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Подумаем как можно итеративно строить алгоритм с учетом корректировок ошибок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E4343A-FF6B-4FE4-B60A-56959B68C6F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5813CA-6906-4459-8668-9D26C666B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70" y="2195337"/>
            <a:ext cx="7890628" cy="31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4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1D21A-35F7-484E-9E70-C12F6F6A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– </a:t>
            </a:r>
            <a:r>
              <a:rPr lang="ru-RU" dirty="0"/>
              <a:t>средневзвешенное слабых алгоритмов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007C5-BEF5-4101-9EAF-C3C2D72953E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7410" y="1594951"/>
            <a:ext cx="5005231" cy="4912544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Строим первое неглубокое дерево на целевую переменную (остатки равны усредненной целевой переменной)</a:t>
            </a:r>
          </a:p>
          <a:p>
            <a:r>
              <a:rPr lang="ru-RU" dirty="0"/>
              <a:t>Обновляем прогноз добавляя построенное дерево</a:t>
            </a:r>
          </a:p>
          <a:p>
            <a:r>
              <a:rPr lang="ru-RU" dirty="0"/>
              <a:t>Обновляем целевую переменную вычисляя остатки</a:t>
            </a:r>
          </a:p>
          <a:p>
            <a:r>
              <a:rPr lang="ru-RU" dirty="0"/>
              <a:t>Повторяем много раз построение неглубокого дерева на новую целевую переменную (в которой остатки)</a:t>
            </a:r>
          </a:p>
          <a:p>
            <a:r>
              <a:rPr lang="ru-RU" dirty="0"/>
              <a:t>Концентрация </a:t>
            </a:r>
            <a:r>
              <a:rPr lang="ru-RU" dirty="0" smtClean="0"/>
              <a:t>«усилий» при построении  </a:t>
            </a:r>
            <a:r>
              <a:rPr lang="ru-RU" dirty="0"/>
              <a:t>на области с высокой ошибкой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FCBE91-77FD-4EC0-A2DA-923F0F7C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98" y="3069373"/>
            <a:ext cx="5089121" cy="3549767"/>
          </a:xfrm>
          <a:prstGeom prst="rect">
            <a:avLst/>
          </a:prstGeom>
        </p:spPr>
      </p:pic>
      <p:pic>
        <p:nvPicPr>
          <p:cNvPr id="9" name="Рисунок 8" descr="Изображение выглядит как карт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B2B8C1-FE9A-4E44-9AC4-B330ABFB0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93" y="16317"/>
            <a:ext cx="2965270" cy="29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F4CD3-3A11-4831-BF27-8AB029C14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10" y="690388"/>
            <a:ext cx="10004390" cy="575142"/>
          </a:xfrm>
        </p:spPr>
        <p:txBody>
          <a:bodyPr>
            <a:normAutofit/>
          </a:bodyPr>
          <a:lstStyle/>
          <a:p>
            <a:r>
              <a:rPr lang="ru-RU" dirty="0"/>
              <a:t>Демо </a:t>
            </a:r>
            <a:r>
              <a:rPr lang="ru-RU" dirty="0" err="1"/>
              <a:t>бустинга</a:t>
            </a:r>
            <a:r>
              <a:rPr lang="ru-RU" dirty="0"/>
              <a:t> в </a:t>
            </a:r>
            <a:r>
              <a:rPr lang="en-US" dirty="0"/>
              <a:t>excel</a:t>
            </a:r>
            <a:r>
              <a:rPr lang="ru-RU" dirty="0"/>
              <a:t> для лучшего понимания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C9BC6-7D2C-44BF-A6DB-7639531450E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82403E-394A-48F8-86DE-254D8AC778FF}"/>
              </a:ext>
            </a:extLst>
          </p:cNvPr>
          <p:cNvSpPr/>
          <p:nvPr/>
        </p:nvSpPr>
        <p:spPr>
          <a:xfrm>
            <a:off x="338737" y="6209458"/>
            <a:ext cx="10947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https://www.analyticsvidhya.com/blog/2018/09/an-end-to-end-guide-to-understand-the-math-behind-xgboost/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E3DCBA1-411A-4DFD-83E6-6D61A0CE9C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23615"/>
              </p:ext>
            </p:extLst>
          </p:nvPr>
        </p:nvGraphicFramePr>
        <p:xfrm>
          <a:off x="4572000" y="298132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2" name="Лист" showAsIcon="1" r:id="rId4" imgW="914400" imgH="771480" progId="Excel.Sheet.12">
                  <p:embed/>
                </p:oleObj>
              </mc:Choice>
              <mc:Fallback>
                <p:oleObj name="Лист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298132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24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A1686-22FB-45CE-AB5A-3BE5628BE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Формализуем задачу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FE3F9-AFAA-4026-A6D5-5D102D0F3E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C5DE86-F4C3-4595-B528-555654F8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70" y="1525431"/>
            <a:ext cx="7719712" cy="385985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8A9547-7CCD-47D0-B593-DA3F47AB039A}"/>
              </a:ext>
            </a:extLst>
          </p:cNvPr>
          <p:cNvSpPr/>
          <p:nvPr/>
        </p:nvSpPr>
        <p:spPr>
          <a:xfrm>
            <a:off x="430564" y="6152571"/>
            <a:ext cx="8351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https://www.youtube.com/watch?v=md5krGNRrwU&amp;feature=youtu.be</a:t>
            </a:r>
            <a:endParaRPr lang="ru-RU" dirty="0"/>
          </a:p>
        </p:txBody>
      </p:sp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D0E71179-7C02-489A-BB89-21DC2CDCE06B}"/>
              </a:ext>
            </a:extLst>
          </p:cNvPr>
          <p:cNvSpPr/>
          <p:nvPr/>
        </p:nvSpPr>
        <p:spPr>
          <a:xfrm>
            <a:off x="8777860" y="2671638"/>
            <a:ext cx="2649191" cy="912330"/>
          </a:xfrm>
          <a:prstGeom prst="wedgeRectCallout">
            <a:avLst>
              <a:gd name="adj1" fmla="val -157559"/>
              <a:gd name="adj2" fmla="val 441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Ищем минимум функции ошибки подбирая функцию</a:t>
            </a:r>
          </a:p>
        </p:txBody>
      </p:sp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4AE1D94C-3708-4BBD-A480-A6554BE16295}"/>
              </a:ext>
            </a:extLst>
          </p:cNvPr>
          <p:cNvSpPr/>
          <p:nvPr/>
        </p:nvSpPr>
        <p:spPr>
          <a:xfrm>
            <a:off x="8080096" y="3794140"/>
            <a:ext cx="2873319" cy="1066618"/>
          </a:xfrm>
          <a:prstGeom prst="wedgeRectCallout">
            <a:avLst>
              <a:gd name="adj1" fmla="val -148382"/>
              <a:gd name="adj2" fmla="val -55984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Предполагаем</a:t>
            </a:r>
            <a:r>
              <a:rPr lang="en-US" dirty="0"/>
              <a:t>, </a:t>
            </a:r>
            <a:r>
              <a:rPr lang="ru-RU" dirty="0"/>
              <a:t>что функция из параметрического семейства</a:t>
            </a:r>
          </a:p>
        </p:txBody>
      </p:sp>
      <p:sp>
        <p:nvSpPr>
          <p:cNvPr id="8" name="Облачко с текстом: прямоугольное 7">
            <a:extLst>
              <a:ext uri="{FF2B5EF4-FFF2-40B4-BE49-F238E27FC236}">
                <a16:creationId xmlns:a16="http://schemas.microsoft.com/office/drawing/2014/main" id="{E2A5C29A-9F32-4F03-84B8-ADA6A482F106}"/>
              </a:ext>
            </a:extLst>
          </p:cNvPr>
          <p:cNvSpPr/>
          <p:nvPr/>
        </p:nvSpPr>
        <p:spPr>
          <a:xfrm>
            <a:off x="7003067" y="5042750"/>
            <a:ext cx="2873319" cy="912330"/>
          </a:xfrm>
          <a:prstGeom prst="wedgeRectCallout">
            <a:avLst>
              <a:gd name="adj1" fmla="val -163197"/>
              <a:gd name="adj2" fmla="val -108326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Теперь ищем </a:t>
            </a:r>
            <a:r>
              <a:rPr lang="ru-RU" dirty="0" err="1"/>
              <a:t>гиперпараметры</a:t>
            </a:r>
            <a:r>
              <a:rPr lang="ru-RU" dirty="0"/>
              <a:t> из этого семейства</a:t>
            </a:r>
          </a:p>
        </p:txBody>
      </p:sp>
    </p:spTree>
    <p:extLst>
      <p:ext uri="{BB962C8B-B14F-4D97-AF65-F5344CB8AC3E}">
        <p14:creationId xmlns:p14="http://schemas.microsoft.com/office/powerpoint/2010/main" val="366399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Overfitting</a:t>
            </a:r>
            <a:r>
              <a:rPr lang="ru-RU" i="1" dirty="0"/>
              <a:t> – пере подгонка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6477918" y="2578914"/>
            <a:ext cx="1498294" cy="5388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729897" y="3893364"/>
            <a:ext cx="1759012" cy="5388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309647" y="3515909"/>
            <a:ext cx="1759012" cy="5388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2" descr="Картинки по запросу train test lo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25" y="120316"/>
            <a:ext cx="3601537" cy="23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Underfitting and Overfitting in Machine Learning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2" y="1981113"/>
            <a:ext cx="5585606" cy="22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What is underfitting and overfitting in machine learning and how to deal  with it. | by Anup Bhande | GreyAtom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81" y="4271211"/>
            <a:ext cx="6819688" cy="23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0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4F761-E8C0-429D-BD97-F58026A4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8998CC-F0EC-4A24-92DF-624A67D3576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4CB92A-D1B6-4061-8600-759E77E5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26" y="1513398"/>
            <a:ext cx="7930249" cy="3811851"/>
          </a:xfrm>
          <a:prstGeom prst="rect">
            <a:avLst/>
          </a:prstGeom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096B70D2-78AC-4FCE-83E6-9AAF287C9E5C}"/>
              </a:ext>
            </a:extLst>
          </p:cNvPr>
          <p:cNvSpPr/>
          <p:nvPr/>
        </p:nvSpPr>
        <p:spPr>
          <a:xfrm>
            <a:off x="6851960" y="1806148"/>
            <a:ext cx="4336740" cy="771971"/>
          </a:xfrm>
          <a:prstGeom prst="wedgeRectCallout">
            <a:avLst>
              <a:gd name="adj1" fmla="val -95672"/>
              <a:gd name="adj2" fmla="val -29858"/>
            </a:avLst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Существует </a:t>
            </a:r>
            <a:r>
              <a:rPr lang="en-US" dirty="0">
                <a:solidFill>
                  <a:schemeClr val="tx1"/>
                </a:solidFill>
              </a:rPr>
              <a:t>t-1 </a:t>
            </a:r>
            <a:r>
              <a:rPr lang="ru-RU" dirty="0">
                <a:solidFill>
                  <a:schemeClr val="tx1"/>
                </a:solidFill>
              </a:rPr>
              <a:t>моделей, 0-ая модель самая первая и простая. Как получить новую модель?</a:t>
            </a:r>
          </a:p>
        </p:txBody>
      </p:sp>
      <p:sp>
        <p:nvSpPr>
          <p:cNvPr id="6" name="Облачко с текстом: прямоугольное 5">
            <a:extLst>
              <a:ext uri="{FF2B5EF4-FFF2-40B4-BE49-F238E27FC236}">
                <a16:creationId xmlns:a16="http://schemas.microsoft.com/office/drawing/2014/main" id="{34D9422A-6E8A-4679-8F1A-9C2B63622687}"/>
              </a:ext>
            </a:extLst>
          </p:cNvPr>
          <p:cNvSpPr/>
          <p:nvPr/>
        </p:nvSpPr>
        <p:spPr>
          <a:xfrm>
            <a:off x="8262266" y="3743583"/>
            <a:ext cx="3438781" cy="771971"/>
          </a:xfrm>
          <a:prstGeom prst="wedgeRectCallout">
            <a:avLst>
              <a:gd name="adj1" fmla="val -74608"/>
              <a:gd name="adj2" fmla="val -66135"/>
            </a:avLst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Решаем следующую оптимизационную задачу</a:t>
            </a:r>
          </a:p>
        </p:txBody>
      </p:sp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DAF7F21B-5D40-4762-8D1E-F9DF6C8CDE02}"/>
              </a:ext>
            </a:extLst>
          </p:cNvPr>
          <p:cNvSpPr/>
          <p:nvPr/>
        </p:nvSpPr>
        <p:spPr>
          <a:xfrm>
            <a:off x="3272821" y="5339977"/>
            <a:ext cx="3438781" cy="1149723"/>
          </a:xfrm>
          <a:prstGeom prst="wedgeRectCallout">
            <a:avLst>
              <a:gd name="adj1" fmla="val -10561"/>
              <a:gd name="adj2" fmla="val -129193"/>
            </a:avLst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Оптимальный шаг с которым добавляем в функцию ошибки – шаг градиента</a:t>
            </a:r>
          </a:p>
        </p:txBody>
      </p:sp>
      <p:sp>
        <p:nvSpPr>
          <p:cNvPr id="8" name="Облачко с текстом: прямоугольное 7">
            <a:extLst>
              <a:ext uri="{FF2B5EF4-FFF2-40B4-BE49-F238E27FC236}">
                <a16:creationId xmlns:a16="http://schemas.microsoft.com/office/drawing/2014/main" id="{CD039FD5-44E9-4914-A4D5-A8D5837321F2}"/>
              </a:ext>
            </a:extLst>
          </p:cNvPr>
          <p:cNvSpPr/>
          <p:nvPr/>
        </p:nvSpPr>
        <p:spPr>
          <a:xfrm>
            <a:off x="7132677" y="5232013"/>
            <a:ext cx="3438781" cy="1056445"/>
          </a:xfrm>
          <a:prstGeom prst="wedgeRectCallout">
            <a:avLst>
              <a:gd name="adj1" fmla="val -84232"/>
              <a:gd name="adj2" fmla="val -123205"/>
            </a:avLst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Новое </a:t>
            </a:r>
            <a:r>
              <a:rPr lang="ru-RU" dirty="0" smtClean="0">
                <a:solidFill>
                  <a:schemeClr val="tx1"/>
                </a:solidFill>
              </a:rPr>
              <a:t>предсказание, исправляющее ошибку предыдущего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3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B4A189E-6B1B-418C-83DD-49442FE5668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sz="2800" dirty="0"/>
              <a:t>Градиентный спуск – поиск минимума ошибки за счет движения в сторону антиградиента</a:t>
            </a:r>
          </a:p>
          <a:p>
            <a:r>
              <a:rPr lang="ru-RU" sz="2800" dirty="0"/>
              <a:t>Градиентный </a:t>
            </a:r>
            <a:r>
              <a:rPr lang="ru-RU" sz="2800" dirty="0" err="1"/>
              <a:t>бустинг</a:t>
            </a:r>
            <a:r>
              <a:rPr lang="ru-RU" sz="2800" dirty="0"/>
              <a:t> – поиск минимума ошибки за счет поиска функции </a:t>
            </a:r>
            <a:r>
              <a:rPr lang="en-US" sz="2800" dirty="0"/>
              <a:t>f</a:t>
            </a:r>
            <a:r>
              <a:rPr lang="ru-RU" sz="2800" dirty="0"/>
              <a:t> такой, которая являясь частью функции ошибки минимизирует ее</a:t>
            </a:r>
            <a:r>
              <a:rPr lang="en-US" sz="2800" dirty="0"/>
              <a:t>. </a:t>
            </a:r>
            <a:r>
              <a:rPr lang="ru-RU" sz="2800" dirty="0">
                <a:highlight>
                  <a:srgbClr val="FFFF00"/>
                </a:highlight>
              </a:rPr>
              <a:t>«Градиентный спуск в пространстве функций».</a:t>
            </a:r>
          </a:p>
          <a:p>
            <a:r>
              <a:rPr lang="ru-RU" sz="2800" dirty="0">
                <a:highlight>
                  <a:srgbClr val="FFFF00"/>
                </a:highlight>
              </a:rPr>
              <a:t>Считаем функцию, которая наилучшим образом оптимизирует функцию ошибки в данный момент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4A1A25D-79ED-46E8-B853-42639FCB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Градиентный </a:t>
            </a:r>
            <a:r>
              <a:rPr lang="ru-RU" dirty="0" err="1" smtClean="0"/>
              <a:t>бустинг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93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не подойдут глубокие деревья?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Мы используем градиент для функций ошибки</a:t>
            </a:r>
          </a:p>
          <a:p>
            <a:r>
              <a:rPr lang="ru-RU" dirty="0" smtClean="0"/>
              <a:t>Если ошибки небольшие, то вычисление градиента очень затруднительно</a:t>
            </a:r>
          </a:p>
          <a:p>
            <a:r>
              <a:rPr lang="ru-RU" dirty="0" smtClean="0"/>
              <a:t>Особенность </a:t>
            </a:r>
            <a:r>
              <a:rPr lang="ru-RU" dirty="0" err="1" smtClean="0"/>
              <a:t>бустинга</a:t>
            </a:r>
            <a:r>
              <a:rPr lang="ru-RU" dirty="0" smtClean="0"/>
              <a:t> в наличии последовательности исправляющих алгоритмов и наличие низкой ошибки на каком либо шаге последовательности может не дать хорошего корректирующего шага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5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ошибок для </a:t>
            </a:r>
            <a:r>
              <a:rPr lang="en-US" dirty="0" smtClean="0"/>
              <a:t>random forest </a:t>
            </a:r>
            <a:r>
              <a:rPr lang="ru-RU" dirty="0" smtClean="0"/>
              <a:t>и </a:t>
            </a:r>
            <a:r>
              <a:rPr lang="en-US" dirty="0" smtClean="0"/>
              <a:t>GBM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8" y="1490177"/>
            <a:ext cx="6076292" cy="45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ru-RU" dirty="0" smtClean="0"/>
              <a:t>Логично ли строить </a:t>
            </a:r>
            <a:r>
              <a:rPr lang="ru-RU" dirty="0" err="1" smtClean="0"/>
              <a:t>бустинг</a:t>
            </a:r>
            <a:r>
              <a:rPr lang="ru-RU" dirty="0" smtClean="0"/>
              <a:t> над линейными моделями</a:t>
            </a:r>
          </a:p>
          <a:p>
            <a:r>
              <a:rPr lang="en-US" dirty="0" smtClean="0"/>
              <a:t>2 </a:t>
            </a:r>
            <a:r>
              <a:rPr lang="ru-RU" dirty="0" smtClean="0"/>
              <a:t>Логично ли строить </a:t>
            </a:r>
            <a:r>
              <a:rPr lang="ru-RU" dirty="0" err="1" smtClean="0"/>
              <a:t>бустинг</a:t>
            </a:r>
            <a:r>
              <a:rPr lang="ru-RU" dirty="0" smtClean="0"/>
              <a:t> над моделями логистической регрессии?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0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</a:t>
            </a:r>
            <a:r>
              <a:rPr lang="ru-RU" dirty="0" err="1" smtClean="0"/>
              <a:t>ансамблирования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98" y="1409179"/>
            <a:ext cx="7497221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0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3–</a:t>
            </a:r>
            <a:r>
              <a:rPr lang="ru-RU" dirty="0" smtClean="0"/>
              <a:t> </a:t>
            </a:r>
            <a:r>
              <a:rPr lang="en-US" dirty="0" smtClean="0"/>
              <a:t>Seminar 3.2 – 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6011" y="1409179"/>
            <a:ext cx="10680681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159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949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118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0" dirty="0"/>
              <a:t>G</a:t>
            </a:r>
            <a:r>
              <a:rPr lang="en-US" sz="3200" b="0" dirty="0" smtClean="0"/>
              <a:t>radient boosting example</a:t>
            </a:r>
            <a:endParaRPr lang="ru-RU" sz="3200" b="0" dirty="0" smtClean="0"/>
          </a:p>
          <a:p>
            <a:endParaRPr lang="ru-RU" sz="3200" b="0" dirty="0"/>
          </a:p>
        </p:txBody>
      </p:sp>
    </p:spTree>
    <p:extLst>
      <p:ext uri="{BB962C8B-B14F-4D97-AF65-F5344CB8AC3E}">
        <p14:creationId xmlns:p14="http://schemas.microsoft.com/office/powerpoint/2010/main" val="40777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8CE61-1E7D-4BAB-A09B-C87322BD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5D0337-34AA-497F-9229-651AF408FD7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06D367-A4C5-486F-B836-EE95D5C5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29" y="1455251"/>
            <a:ext cx="8011401" cy="4140573"/>
          </a:xfrm>
          <a:prstGeom prst="rect">
            <a:avLst/>
          </a:prstGeom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52263A78-9016-4D73-8542-730BD9F9E1AF}"/>
              </a:ext>
            </a:extLst>
          </p:cNvPr>
          <p:cNvSpPr/>
          <p:nvPr/>
        </p:nvSpPr>
        <p:spPr>
          <a:xfrm>
            <a:off x="255117" y="3279911"/>
            <a:ext cx="1894838" cy="1507989"/>
          </a:xfrm>
          <a:prstGeom prst="wedgeRectCallout">
            <a:avLst>
              <a:gd name="adj1" fmla="val 33452"/>
              <a:gd name="adj2" fmla="val -65781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Модель должна приближать вектор антиградиента</a:t>
            </a:r>
          </a:p>
        </p:txBody>
      </p:sp>
      <p:sp>
        <p:nvSpPr>
          <p:cNvPr id="7" name="Облачко с текстом: прямоугольное 6">
            <a:extLst>
              <a:ext uri="{FF2B5EF4-FFF2-40B4-BE49-F238E27FC236}">
                <a16:creationId xmlns:a16="http://schemas.microsoft.com/office/drawing/2014/main" id="{C9695300-36B4-4D44-B786-9EA1AB674D26}"/>
              </a:ext>
            </a:extLst>
          </p:cNvPr>
          <p:cNvSpPr/>
          <p:nvPr/>
        </p:nvSpPr>
        <p:spPr>
          <a:xfrm>
            <a:off x="8395903" y="3523984"/>
            <a:ext cx="1894838" cy="1122867"/>
          </a:xfrm>
          <a:prstGeom prst="wedgeRectCallout">
            <a:avLst>
              <a:gd name="adj1" fmla="val -104284"/>
              <a:gd name="adj2" fmla="val -1589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Приближаем анти градиент</a:t>
            </a:r>
          </a:p>
        </p:txBody>
      </p:sp>
      <p:sp>
        <p:nvSpPr>
          <p:cNvPr id="8" name="Облачко с текстом: прямоугольное 7">
            <a:extLst>
              <a:ext uri="{FF2B5EF4-FFF2-40B4-BE49-F238E27FC236}">
                <a16:creationId xmlns:a16="http://schemas.microsoft.com/office/drawing/2014/main" id="{2F112ECC-D6E0-4A10-B43C-F5E5080D17BC}"/>
              </a:ext>
            </a:extLst>
          </p:cNvPr>
          <p:cNvSpPr/>
          <p:nvPr/>
        </p:nvSpPr>
        <p:spPr>
          <a:xfrm>
            <a:off x="3483358" y="5520958"/>
            <a:ext cx="2279767" cy="1122867"/>
          </a:xfrm>
          <a:prstGeom prst="wedgeRectCallout">
            <a:avLst>
              <a:gd name="adj1" fmla="val -94643"/>
              <a:gd name="adj2" fmla="val -7718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Вес перед  антиградиентом</a:t>
            </a:r>
          </a:p>
        </p:txBody>
      </p:sp>
      <p:sp>
        <p:nvSpPr>
          <p:cNvPr id="9" name="Облачко с текстом: прямоугольное 8">
            <a:extLst>
              <a:ext uri="{FF2B5EF4-FFF2-40B4-BE49-F238E27FC236}">
                <a16:creationId xmlns:a16="http://schemas.microsoft.com/office/drawing/2014/main" id="{CB20B632-73F8-4841-BA78-E73437DB980D}"/>
              </a:ext>
            </a:extLst>
          </p:cNvPr>
          <p:cNvSpPr/>
          <p:nvPr/>
        </p:nvSpPr>
        <p:spPr>
          <a:xfrm>
            <a:off x="8416325" y="5240241"/>
            <a:ext cx="2576209" cy="1122867"/>
          </a:xfrm>
          <a:prstGeom prst="wedgeRectCallout">
            <a:avLst>
              <a:gd name="adj1" fmla="val -88159"/>
              <a:gd name="adj2" fmla="val -49907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Базовый алгоритм, который пытается обучится на антиградиент</a:t>
            </a:r>
          </a:p>
        </p:txBody>
      </p:sp>
    </p:spTree>
    <p:extLst>
      <p:ext uri="{BB962C8B-B14F-4D97-AF65-F5344CB8AC3E}">
        <p14:creationId xmlns:p14="http://schemas.microsoft.com/office/powerpoint/2010/main" val="15989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674CD-298C-4D11-95C9-38A9D7D1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54DA82-D0FD-4B50-ABD7-91897596D4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AE5C80-F1DF-4D93-A35B-E1EEB1F0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71" y="1538004"/>
            <a:ext cx="5764800" cy="2580699"/>
          </a:xfrm>
          <a:prstGeom prst="rect">
            <a:avLst/>
          </a:prstGeom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82215879-4031-4D01-B133-FBC6567695A0}"/>
              </a:ext>
            </a:extLst>
          </p:cNvPr>
          <p:cNvSpPr/>
          <p:nvPr/>
        </p:nvSpPr>
        <p:spPr>
          <a:xfrm>
            <a:off x="7132678" y="2821150"/>
            <a:ext cx="2576209" cy="1122867"/>
          </a:xfrm>
          <a:prstGeom prst="wedgeRectCallout">
            <a:avLst>
              <a:gd name="adj1" fmla="val -83995"/>
              <a:gd name="adj2" fmla="val -60195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 случае задачи регрессии и среднеквадратичной ошибки</a:t>
            </a:r>
          </a:p>
        </p:txBody>
      </p:sp>
    </p:spTree>
    <p:extLst>
      <p:ext uri="{BB962C8B-B14F-4D97-AF65-F5344CB8AC3E}">
        <p14:creationId xmlns:p14="http://schemas.microsoft.com/office/powerpoint/2010/main" val="401717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2D7B1-0824-439C-ACBF-795CD4F3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B0D710-FE3C-435A-9288-DF689B595D8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1C806B-4FED-432E-85F8-A929E345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09" y="686724"/>
            <a:ext cx="8089210" cy="5628336"/>
          </a:xfrm>
          <a:prstGeom prst="rect">
            <a:avLst/>
          </a:prstGeom>
        </p:spPr>
      </p:pic>
      <p:sp>
        <p:nvSpPr>
          <p:cNvPr id="5" name="Облачко с текстом: прямоугольное 4">
            <a:extLst>
              <a:ext uri="{FF2B5EF4-FFF2-40B4-BE49-F238E27FC236}">
                <a16:creationId xmlns:a16="http://schemas.microsoft.com/office/drawing/2014/main" id="{E573307A-0174-468F-A219-FCFE0149DDE1}"/>
              </a:ext>
            </a:extLst>
          </p:cNvPr>
          <p:cNvSpPr/>
          <p:nvPr/>
        </p:nvSpPr>
        <p:spPr>
          <a:xfrm>
            <a:off x="7553753" y="2386114"/>
            <a:ext cx="2576209" cy="1122867"/>
          </a:xfrm>
          <a:prstGeom prst="wedgeRectCallout">
            <a:avLst>
              <a:gd name="adj1" fmla="val -92643"/>
              <a:gd name="adj2" fmla="val -37414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Упрощенная версия</a:t>
            </a:r>
          </a:p>
        </p:txBody>
      </p:sp>
    </p:spTree>
    <p:extLst>
      <p:ext uri="{BB962C8B-B14F-4D97-AF65-F5344CB8AC3E}">
        <p14:creationId xmlns:p14="http://schemas.microsoft.com/office/powerpoint/2010/main" val="28034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увидеть переобучение и </a:t>
            </a:r>
            <a:r>
              <a:rPr lang="ru-RU" dirty="0" err="1" smtClean="0"/>
              <a:t>недообучение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7923121" y="1409179"/>
            <a:ext cx="3363571" cy="4735630"/>
          </a:xfrm>
        </p:spPr>
        <p:txBody>
          <a:bodyPr/>
          <a:lstStyle/>
          <a:p>
            <a:r>
              <a:rPr lang="ru-RU" dirty="0" smtClean="0"/>
              <a:t>Сравниваем результаты на тренировочных, </a:t>
            </a:r>
            <a:r>
              <a:rPr lang="ru-RU" dirty="0" err="1" smtClean="0"/>
              <a:t>валидационных</a:t>
            </a:r>
            <a:r>
              <a:rPr lang="ru-RU" dirty="0" smtClean="0"/>
              <a:t>, тестовых 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5</a:t>
            </a:fld>
            <a:endParaRPr lang="en-US" dirty="0"/>
          </a:p>
        </p:txBody>
      </p:sp>
      <p:pic>
        <p:nvPicPr>
          <p:cNvPr id="6146" name="Picture 2" descr="Картинки по запросу train test l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0" y="1409179"/>
            <a:ext cx="7335711" cy="4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53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74B71-6D26-4158-AC85-95CCC83D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503933-97CF-4E54-B29F-7555AB3094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32D445-38A5-4E7B-BA05-1261E09E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99" y="1480918"/>
            <a:ext cx="8491684" cy="47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A56EA-2C92-401A-AD4A-C1AC0CDE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для </a:t>
            </a:r>
            <a:r>
              <a:rPr lang="en-US" dirty="0"/>
              <a:t>boosting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2BE4A8-4CD3-4163-8060-D5281AF8C2C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F7116D-8765-4E1B-A671-3ABB36FE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6" y="1455252"/>
            <a:ext cx="7191566" cy="436955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D19A41-4C5B-4987-88C3-8605D0B758E8}"/>
              </a:ext>
            </a:extLst>
          </p:cNvPr>
          <p:cNvSpPr/>
          <p:nvPr/>
        </p:nvSpPr>
        <p:spPr>
          <a:xfrm>
            <a:off x="628410" y="5760499"/>
            <a:ext cx="5788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https://explained.ai/gradient-boosting/descent.html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0472581-0E1D-4729-8462-E60C63CA2601}"/>
              </a:ext>
            </a:extLst>
          </p:cNvPr>
          <p:cNvSpPr/>
          <p:nvPr/>
        </p:nvSpPr>
        <p:spPr>
          <a:xfrm>
            <a:off x="628410" y="6120451"/>
            <a:ext cx="842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http://arogozhnikov.github.io/2016/06/24/gradient_boosting_explained.html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8D07400-E4BB-456C-8353-4ECEB9EAF49E}"/>
              </a:ext>
            </a:extLst>
          </p:cNvPr>
          <p:cNvSpPr/>
          <p:nvPr/>
        </p:nvSpPr>
        <p:spPr>
          <a:xfrm>
            <a:off x="647251" y="6402230"/>
            <a:ext cx="8614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http://arogozhnikov.github.io/2016/07/05/gradient_boosting_playground.html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177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B6714-806B-4FE0-82F7-E6976E8F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</a:t>
            </a:r>
            <a:r>
              <a:rPr lang="en-US" dirty="0" err="1"/>
              <a:t>Xgboost</a:t>
            </a:r>
            <a:r>
              <a:rPr lang="en-US" dirty="0"/>
              <a:t> parameters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29D53-ACC2-4CFC-9A64-B90FD3BBB6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i="1" dirty="0" err="1"/>
              <a:t>n_estimators</a:t>
            </a:r>
            <a:r>
              <a:rPr lang="ru-RU" dirty="0"/>
              <a:t> — число деревьев.</a:t>
            </a:r>
          </a:p>
          <a:p>
            <a:r>
              <a:rPr lang="ru-RU" i="1" dirty="0" err="1"/>
              <a:t>eta</a:t>
            </a:r>
            <a:r>
              <a:rPr lang="ru-RU" dirty="0"/>
              <a:t> — размер шага.</a:t>
            </a:r>
          </a:p>
          <a:p>
            <a:r>
              <a:rPr lang="ru-RU" i="1" dirty="0" err="1"/>
              <a:t>gamma</a:t>
            </a:r>
            <a:r>
              <a:rPr lang="ru-RU" dirty="0"/>
              <a:t> — минимальное изменение значения </a:t>
            </a:r>
            <a:r>
              <a:rPr lang="ru-RU" i="1" dirty="0" err="1"/>
              <a:t>loss</a:t>
            </a:r>
            <a:r>
              <a:rPr lang="ru-RU" dirty="0"/>
              <a:t> функции для разделения листа на поддеревья.</a:t>
            </a:r>
          </a:p>
          <a:p>
            <a:r>
              <a:rPr lang="ru-RU" i="1" dirty="0" err="1"/>
              <a:t>max_depth</a:t>
            </a:r>
            <a:r>
              <a:rPr lang="ru-RU" dirty="0"/>
              <a:t> — максимальная глубина дерева.</a:t>
            </a:r>
          </a:p>
          <a:p>
            <a:r>
              <a:rPr lang="en-US" sz="2826" i="1" dirty="0" err="1"/>
              <a:t>min_child_weight</a:t>
            </a:r>
            <a:r>
              <a:rPr lang="ru-RU" sz="2826" i="1" dirty="0"/>
              <a:t> </a:t>
            </a:r>
            <a:r>
              <a:rPr lang="ru-RU" dirty="0"/>
              <a:t>– минимальный суммарный вес последователей для разбиения – чем меньше вес, тем больше будет разбиений</a:t>
            </a:r>
            <a:endParaRPr lang="en-US" dirty="0"/>
          </a:p>
          <a:p>
            <a:r>
              <a:rPr lang="en-US" sz="2826" i="1" dirty="0" err="1"/>
              <a:t>colsample_bytree</a:t>
            </a:r>
            <a:r>
              <a:rPr lang="en-US" sz="2826" i="1" dirty="0"/>
              <a:t> </a:t>
            </a:r>
            <a:r>
              <a:rPr lang="en-US" dirty="0"/>
              <a:t>– </a:t>
            </a:r>
            <a:r>
              <a:rPr lang="ru-RU" dirty="0"/>
              <a:t>доля от общего количества колонок участвующих в построении каждого дерева</a:t>
            </a:r>
            <a:endParaRPr lang="en-US" dirty="0"/>
          </a:p>
          <a:p>
            <a:r>
              <a:rPr lang="en-US" sz="2826" i="1" dirty="0"/>
              <a:t>subsampling</a:t>
            </a:r>
            <a:r>
              <a:rPr lang="ru-RU" dirty="0"/>
              <a:t> – доля от общего количества записей участвующих в построении деревьев</a:t>
            </a:r>
          </a:p>
          <a:p>
            <a:r>
              <a:rPr lang="ru-RU" i="1" dirty="0" err="1"/>
              <a:t>lambda</a:t>
            </a:r>
            <a:r>
              <a:rPr lang="ru-RU" dirty="0"/>
              <a:t>/</a:t>
            </a:r>
            <a:r>
              <a:rPr lang="ru-RU" i="1" dirty="0" err="1"/>
              <a:t>alpha</a:t>
            </a:r>
            <a:r>
              <a:rPr lang="ru-RU" dirty="0"/>
              <a:t> — </a:t>
            </a:r>
            <a:r>
              <a:rPr lang="ru-RU" i="1" dirty="0"/>
              <a:t>L2</a:t>
            </a:r>
            <a:r>
              <a:rPr lang="ru-RU" dirty="0"/>
              <a:t>/</a:t>
            </a:r>
            <a:r>
              <a:rPr lang="ru-RU" i="1" dirty="0"/>
              <a:t>L1</a:t>
            </a:r>
            <a:r>
              <a:rPr lang="ru-RU" dirty="0"/>
              <a:t> регуляризация.</a:t>
            </a:r>
          </a:p>
          <a:p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3120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9BC68-C4DE-4977-B406-B523EE4F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оптимизации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37EF02-0B6D-4235-8738-3525320CFB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 dirty="0"/>
              <a:t>Выбираем высокий</a:t>
            </a:r>
            <a:r>
              <a:rPr lang="en-US" b="1" dirty="0"/>
              <a:t> eta </a:t>
            </a:r>
            <a:r>
              <a:rPr lang="en-US" dirty="0"/>
              <a:t>– </a:t>
            </a:r>
            <a:r>
              <a:rPr lang="ru-RU" dirty="0"/>
              <a:t>шаг обучения, например 0,1 - фиксируем. Находим оптимальное число деревьев</a:t>
            </a:r>
            <a:r>
              <a:rPr lang="en-US" dirty="0"/>
              <a:t> (</a:t>
            </a:r>
            <a:r>
              <a:rPr lang="en-US" dirty="0" err="1"/>
              <a:t>n_estimators</a:t>
            </a:r>
            <a:r>
              <a:rPr lang="en-US" dirty="0"/>
              <a:t>)</a:t>
            </a:r>
            <a:r>
              <a:rPr lang="ru-RU" dirty="0"/>
              <a:t> для данного шага. Одно из преимуществ </a:t>
            </a:r>
            <a:r>
              <a:rPr lang="en-US" dirty="0" err="1"/>
              <a:t>xgboost</a:t>
            </a:r>
            <a:r>
              <a:rPr lang="en-US" dirty="0"/>
              <a:t> – </a:t>
            </a:r>
            <a:r>
              <a:rPr lang="ru-RU" dirty="0"/>
              <a:t>удобный подход к кросс валидации на каждом шаге.</a:t>
            </a:r>
          </a:p>
          <a:p>
            <a:r>
              <a:rPr lang="ru-RU" b="1" dirty="0"/>
              <a:t>Подбираем специфичные параметры для дерева решений. </a:t>
            </a:r>
            <a:r>
              <a:rPr lang="en-US" dirty="0"/>
              <a:t>(</a:t>
            </a:r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min_child_weight</a:t>
            </a:r>
            <a:r>
              <a:rPr lang="en-US" dirty="0"/>
              <a:t>, gamma, subsample, </a:t>
            </a:r>
            <a:r>
              <a:rPr lang="en-US" dirty="0" err="1"/>
              <a:t>colsample_bytree</a:t>
            </a:r>
            <a:r>
              <a:rPr lang="en-US" dirty="0"/>
              <a:t>) </a:t>
            </a:r>
            <a:r>
              <a:rPr lang="ru-RU" dirty="0"/>
              <a:t>для выбранных </a:t>
            </a:r>
            <a:r>
              <a:rPr lang="en-US" dirty="0"/>
              <a:t>learning rate </a:t>
            </a:r>
            <a:r>
              <a:rPr lang="ru-RU" dirty="0"/>
              <a:t>и </a:t>
            </a:r>
            <a:r>
              <a:rPr lang="en-US" dirty="0" err="1"/>
              <a:t>n_estimators</a:t>
            </a:r>
            <a:endParaRPr lang="en-US" dirty="0"/>
          </a:p>
          <a:p>
            <a:r>
              <a:rPr lang="ru-RU" b="1" dirty="0"/>
              <a:t>Подбираем параметры регуляризации </a:t>
            </a:r>
            <a:r>
              <a:rPr lang="ru-RU" dirty="0"/>
              <a:t>(</a:t>
            </a:r>
            <a:r>
              <a:rPr lang="en-US" dirty="0"/>
              <a:t>lambda – L1, alpha – L2) </a:t>
            </a:r>
            <a:r>
              <a:rPr lang="ru-RU" dirty="0"/>
              <a:t>для борьбы с переобучением</a:t>
            </a:r>
            <a:r>
              <a:rPr lang="en-US" dirty="0"/>
              <a:t>.</a:t>
            </a:r>
          </a:p>
          <a:p>
            <a:r>
              <a:rPr lang="ru-RU" b="1" dirty="0"/>
              <a:t>Уменьшаем </a:t>
            </a:r>
            <a:r>
              <a:rPr lang="en-US" b="1" dirty="0"/>
              <a:t>learning rate </a:t>
            </a:r>
            <a:r>
              <a:rPr lang="ru-RU" dirty="0"/>
              <a:t>для подбора оптимальных параметров</a:t>
            </a:r>
            <a:r>
              <a:rPr lang="en-US" b="1" dirty="0"/>
              <a:t>. </a:t>
            </a:r>
            <a:endParaRPr lang="ru-RU" dirty="0"/>
          </a:p>
          <a:p>
            <a:r>
              <a:rPr lang="en-US" dirty="0">
                <a:hlinkClick r:id="rId2"/>
              </a:rPr>
              <a:t>https://xgboost.readthedocs.io/en/latest/tutorials/model.html</a:t>
            </a:r>
            <a:endParaRPr lang="ru-RU" dirty="0"/>
          </a:p>
          <a:p>
            <a:r>
              <a:rPr lang="en-US" dirty="0">
                <a:hlinkClick r:id="rId3"/>
              </a:rPr>
              <a:t>https://www.analyticsvidhya.com/blog/2016/03/complete-guide-parameter-tuning-xgboost-with-codes-python/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39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70F5B9-A263-4910-ABF6-B92E4DB1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Вариант оптимизация параметров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ru-RU" dirty="0"/>
              <a:t>на валидации от </a:t>
            </a:r>
            <a:r>
              <a:rPr lang="ru-RU" dirty="0" err="1"/>
              <a:t>Оуена</a:t>
            </a:r>
            <a:r>
              <a:rPr lang="ru-RU" dirty="0"/>
              <a:t> </a:t>
            </a:r>
            <a:r>
              <a:rPr lang="ru-RU" dirty="0" err="1"/>
              <a:t>Жанга</a:t>
            </a:r>
            <a:r>
              <a:rPr lang="ru-RU" dirty="0"/>
              <a:t> (</a:t>
            </a:r>
            <a:r>
              <a:rPr lang="en-US" dirty="0"/>
              <a:t>Kaggle)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0C0E66-40F3-4100-8B80-9A91C61D9C1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4C08F7-02BA-4EBC-B689-897C4D254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5"/>
          <a:stretch/>
        </p:blipFill>
        <p:spPr>
          <a:xfrm>
            <a:off x="606011" y="1455252"/>
            <a:ext cx="9262054" cy="46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C7C28-1880-44F6-B500-064169E2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libraries </a:t>
            </a:r>
            <a:r>
              <a:rPr lang="ru-RU" dirty="0"/>
              <a:t>- сравнение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50961D-22FF-4C43-8F7E-C718B11B6D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CE038-C7CB-447C-A8CE-8FA26C1F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28" y="1302153"/>
            <a:ext cx="4449441" cy="2175555"/>
          </a:xfrm>
          <a:prstGeom prst="rect">
            <a:avLst/>
          </a:prstGeom>
        </p:spPr>
      </p:pic>
      <p:pic>
        <p:nvPicPr>
          <p:cNvPr id="14338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9B45C384-83E9-4A4F-B8B8-12D08BE62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660" y="1335321"/>
            <a:ext cx="6450875" cy="495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551B6A-C889-4000-B0AF-90D6A36DFB60}"/>
              </a:ext>
            </a:extLst>
          </p:cNvPr>
          <p:cNvSpPr/>
          <p:nvPr/>
        </p:nvSpPr>
        <p:spPr>
          <a:xfrm>
            <a:off x="956909" y="3613231"/>
            <a:ext cx="4070393" cy="2100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49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У библиотеки </a:t>
            </a:r>
            <a:r>
              <a:rPr lang="en-US" sz="1949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h2o </a:t>
            </a:r>
            <a:r>
              <a:rPr lang="ru-RU" sz="1949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есть собственная реализация </a:t>
            </a:r>
            <a:r>
              <a:rPr lang="en-US" sz="1949" u="sng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xgboost</a:t>
            </a:r>
            <a:endParaRPr lang="ru-RU" sz="1949" u="sng" dirty="0">
              <a:hlinkClick r:id="rId4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endParaRPr lang="en-US" dirty="0">
              <a:hlinkClick r:id=""/>
            </a:endParaRPr>
          </a:p>
          <a:p>
            <a:r>
              <a:rPr lang="en-US" dirty="0">
                <a:hlinkClick r:id=""/>
              </a:rPr>
              <a:t>http://docs.h2o.ai/h2o/latest-stable/h2o-docs/data-science/xgboost.html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238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154C5-8AA2-4C60-9608-4020ED88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особенности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84B1CB-38CC-4726-8D1D-2B6CF8BF89B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sz="3200" dirty="0"/>
              <a:t>Возможность задавать через функцию собственную функцию ошибки</a:t>
            </a:r>
          </a:p>
          <a:p>
            <a:r>
              <a:rPr lang="ru-RU" sz="3200" dirty="0"/>
              <a:t>При разделении дерева для ускорения используется гистограмма значений признаков (</a:t>
            </a:r>
            <a:r>
              <a:rPr lang="en-US" sz="3200" dirty="0" err="1"/>
              <a:t>lightgbm</a:t>
            </a:r>
            <a:r>
              <a:rPr lang="en-US" sz="3200" dirty="0"/>
              <a:t>)</a:t>
            </a:r>
          </a:p>
          <a:p>
            <a:r>
              <a:rPr lang="ru-RU" sz="3200" dirty="0"/>
              <a:t>У </a:t>
            </a:r>
            <a:r>
              <a:rPr lang="en-US" sz="3200" dirty="0" err="1"/>
              <a:t>xgboost</a:t>
            </a:r>
            <a:r>
              <a:rPr lang="en-US" sz="3200" dirty="0"/>
              <a:t> </a:t>
            </a:r>
            <a:r>
              <a:rPr lang="ru-RU" sz="3200" dirty="0"/>
              <a:t>есть </a:t>
            </a:r>
            <a:r>
              <a:rPr lang="en-US" sz="3200" dirty="0" err="1"/>
              <a:t>api</a:t>
            </a:r>
            <a:r>
              <a:rPr lang="en-US" sz="3200" dirty="0"/>
              <a:t> </a:t>
            </a:r>
            <a:r>
              <a:rPr lang="ru-RU" sz="3200" dirty="0"/>
              <a:t>в </a:t>
            </a:r>
            <a:r>
              <a:rPr lang="en-US" sz="3200" dirty="0" err="1"/>
              <a:t>Sklearn</a:t>
            </a:r>
            <a:endParaRPr lang="en-US" sz="3200" dirty="0"/>
          </a:p>
          <a:p>
            <a:pPr lvl="1"/>
            <a:r>
              <a:rPr lang="en-US" sz="1400" dirty="0">
                <a:hlinkClick r:id="rId2"/>
              </a:rPr>
              <a:t>https://www.kaggle.com/stuarthallows/using-xgboost-with-scikit-learn</a:t>
            </a:r>
            <a:endParaRPr lang="en-US" sz="1400" dirty="0"/>
          </a:p>
          <a:p>
            <a:r>
              <a:rPr lang="ru-RU" sz="3200" dirty="0"/>
              <a:t>Возможность использования </a:t>
            </a:r>
            <a:r>
              <a:rPr lang="en-US" sz="3200" dirty="0"/>
              <a:t>Random Search </a:t>
            </a:r>
            <a:r>
              <a:rPr lang="ru-RU" sz="3200" dirty="0"/>
              <a:t>для поиска </a:t>
            </a:r>
            <a:r>
              <a:rPr lang="ru-RU" sz="3200" dirty="0" err="1"/>
              <a:t>гиперпараметров</a:t>
            </a: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6995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Семинар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7410" y="1409179"/>
            <a:ext cx="88486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https://www.kaggle.com/grroverpr/gradient-boosting-simplified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explained.ai/gradient-boosting/index.html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35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269" y="348000"/>
            <a:ext cx="10662116" cy="575142"/>
          </a:xfrm>
        </p:spPr>
        <p:txBody>
          <a:bodyPr/>
          <a:lstStyle/>
          <a:p>
            <a:r>
              <a:rPr lang="ru-RU" dirty="0" smtClean="0"/>
              <a:t>Первая часть ошибки – насколько сложен тип моделей (алгоритмов)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401476" y="4006516"/>
            <a:ext cx="5590252" cy="2719137"/>
          </a:xfrm>
        </p:spPr>
        <p:txBody>
          <a:bodyPr/>
          <a:lstStyle/>
          <a:p>
            <a:r>
              <a:rPr lang="en-US" sz="2000" dirty="0" smtClean="0"/>
              <a:t>High bias – </a:t>
            </a:r>
            <a:r>
              <a:rPr lang="ru-RU" sz="2000" dirty="0" smtClean="0"/>
              <a:t>тип моделей не очень хороший для данных ( как правило слишком простой) и модели не могут объяснить зависимость в данных как тренировочных, так и тестовых.</a:t>
            </a:r>
          </a:p>
          <a:p>
            <a:r>
              <a:rPr lang="en-US" sz="2000" dirty="0" smtClean="0"/>
              <a:t>Model type is not good (too simple), model can not explain behavior on train set and test set</a:t>
            </a:r>
            <a:endParaRPr lang="ru-R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8" y="1340267"/>
            <a:ext cx="4447423" cy="250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81" y="1178592"/>
            <a:ext cx="4454928" cy="266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04545" y="3954378"/>
            <a:ext cx="5037223" cy="1681093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dirty="0" smtClean="0"/>
              <a:t>Low bias </a:t>
            </a:r>
            <a:r>
              <a:rPr lang="en-US" sz="2000" b="0" dirty="0"/>
              <a:t>–  </a:t>
            </a:r>
            <a:r>
              <a:rPr lang="ru-RU" sz="2000" b="0" dirty="0" smtClean="0"/>
              <a:t>тип моделей слишком хорош на тренировочных данных</a:t>
            </a:r>
          </a:p>
          <a:p>
            <a:r>
              <a:rPr lang="en-US" sz="2000" b="0" dirty="0" smtClean="0"/>
              <a:t>Model type is very well fit data on train set</a:t>
            </a:r>
            <a:endParaRPr lang="ru-RU" sz="2000" b="0" dirty="0"/>
          </a:p>
        </p:txBody>
      </p:sp>
    </p:spTree>
    <p:extLst>
      <p:ext uri="{BB962C8B-B14F-4D97-AF65-F5344CB8AC3E}">
        <p14:creationId xmlns:p14="http://schemas.microsoft.com/office/powerpoint/2010/main" val="288627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? , variance 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1" y="1409179"/>
            <a:ext cx="7227414" cy="47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379" y="341472"/>
            <a:ext cx="10734306" cy="575142"/>
          </a:xfrm>
        </p:spPr>
        <p:txBody>
          <a:bodyPr/>
          <a:lstStyle/>
          <a:p>
            <a:r>
              <a:rPr lang="ru-RU" dirty="0" smtClean="0"/>
              <a:t>Вторая часть ошибки – насколько хорошо модель работает на независимых данных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400" dirty="0" smtClean="0"/>
              <a:t>Variance – </a:t>
            </a:r>
            <a:r>
              <a:rPr lang="ru-RU" sz="2400" dirty="0" smtClean="0"/>
              <a:t>дисперсия случайной величины (в </a:t>
            </a:r>
            <a:r>
              <a:rPr lang="en-US" sz="2400" dirty="0" smtClean="0"/>
              <a:t>ML </a:t>
            </a:r>
            <a:r>
              <a:rPr lang="ru-RU" sz="2400" dirty="0" smtClean="0"/>
              <a:t>замеряем на разных выборках например на тестовой и тренировочной)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82" y="2501734"/>
            <a:ext cx="8318500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105527" y="6312904"/>
            <a:ext cx="974558" cy="39002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Train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697580" y="6312904"/>
            <a:ext cx="974558" cy="39002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Test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324474" y="2177717"/>
            <a:ext cx="2298030" cy="4119492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b="0" dirty="0" smtClean="0"/>
              <a:t>Low bias and high variance – </a:t>
            </a:r>
            <a:r>
              <a:rPr lang="ru-RU" sz="2000" b="0" dirty="0" smtClean="0"/>
              <a:t>дисперсия высока, заметен эффект переобучения на тестовых данных</a:t>
            </a:r>
            <a:endParaRPr lang="ru-RU" sz="2000" b="0" dirty="0"/>
          </a:p>
        </p:txBody>
      </p:sp>
    </p:spTree>
    <p:extLst>
      <p:ext uri="{BB962C8B-B14F-4D97-AF65-F5344CB8AC3E}">
        <p14:creationId xmlns:p14="http://schemas.microsoft.com/office/powerpoint/2010/main" val="413377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? , variance 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0" y="1409179"/>
            <a:ext cx="7931455" cy="47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RGS_2013_04">
  <a:themeElements>
    <a:clrScheme name="RGS">
      <a:dk1>
        <a:sysClr val="windowText" lastClr="000000"/>
      </a:dk1>
      <a:lt1>
        <a:srgbClr val="FFFFFF"/>
      </a:lt1>
      <a:dk2>
        <a:srgbClr val="F2E9DB"/>
      </a:dk2>
      <a:lt2>
        <a:srgbClr val="FFFFFF"/>
      </a:lt2>
      <a:accent1>
        <a:srgbClr val="9E0918"/>
      </a:accent1>
      <a:accent2>
        <a:srgbClr val="B13A46"/>
      </a:accent2>
      <a:accent3>
        <a:srgbClr val="C56B74"/>
      </a:accent3>
      <a:accent4>
        <a:srgbClr val="D89DA3"/>
      </a:accent4>
      <a:accent5>
        <a:srgbClr val="ECCED1"/>
      </a:accent5>
      <a:accent6>
        <a:srgbClr val="CCA771"/>
      </a:accent6>
      <a:hlink>
        <a:srgbClr val="BF914D"/>
      </a:hlink>
      <a:folHlink>
        <a:srgbClr val="858585"/>
      </a:folHlink>
    </a:clrScheme>
    <a:fontScheme name="Другая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FFFFCC"/>
        </a:dk2>
        <a:lt2>
          <a:srgbClr val="996633"/>
        </a:lt2>
        <a:accent1>
          <a:srgbClr val="9E091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CAAA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2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9E091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CAAA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3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4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5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6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8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9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0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1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RGS_2013_04</Template>
  <TotalTime>87884</TotalTime>
  <Words>1302</Words>
  <Application>Microsoft Office PowerPoint</Application>
  <PresentationFormat>Произвольный</PresentationFormat>
  <Paragraphs>237</Paragraphs>
  <Slides>57</Slides>
  <Notes>1</Notes>
  <HiddenSlides>11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2" baseType="lpstr">
      <vt:lpstr>Arial</vt:lpstr>
      <vt:lpstr>Cambria Math</vt:lpstr>
      <vt:lpstr>Segoe UI</vt:lpstr>
      <vt:lpstr>RGS_2013_04</vt:lpstr>
      <vt:lpstr>Лист</vt:lpstr>
      <vt:lpstr>Системы ML без использования кода</vt:lpstr>
      <vt:lpstr>Несбалансированные классы</vt:lpstr>
      <vt:lpstr>Градиентный спуск и как влияет шаг градиента на ошибку</vt:lpstr>
      <vt:lpstr>Overfitting – пере подгонка</vt:lpstr>
      <vt:lpstr>Как увидеть переобучение и недообучение?</vt:lpstr>
      <vt:lpstr>Первая часть ошибки – насколько сложен тип моделей (алгоритмов) </vt:lpstr>
      <vt:lpstr>Bias ? , variance ?</vt:lpstr>
      <vt:lpstr>Вторая часть ошибки – насколько хорошо модель работает на независимых данных</vt:lpstr>
      <vt:lpstr>Bias ? , variance ?</vt:lpstr>
      <vt:lpstr>Контроль метрик на обучающей и тестовой выборке</vt:lpstr>
      <vt:lpstr>Bias ? , variance ?</vt:lpstr>
      <vt:lpstr>Разложение MSE на bias – variance decomposition</vt:lpstr>
      <vt:lpstr>Разложение среднеквадратичной ошибки </vt:lpstr>
      <vt:lpstr>Еще раз проговорим bias – variance  баланс</vt:lpstr>
      <vt:lpstr>Примеры tradeoff</vt:lpstr>
      <vt:lpstr>Итого</vt:lpstr>
      <vt:lpstr>Типовые проблемы при решении задач машинного обучения</vt:lpstr>
      <vt:lpstr>Чтобы не допустить переобучения делаем валидацию, например кросс валидацию</vt:lpstr>
      <vt:lpstr>Регуляризация</vt:lpstr>
      <vt:lpstr>Обобщение</vt:lpstr>
      <vt:lpstr>Регуляризация</vt:lpstr>
      <vt:lpstr>Презентация PowerPoint</vt:lpstr>
      <vt:lpstr>Байесовский подход к регуляризации</vt:lpstr>
      <vt:lpstr>Lesson 3– Seminar 3.1 – </vt:lpstr>
      <vt:lpstr>Lesson 3– Lecture 3.2 – Ансамблирование</vt:lpstr>
      <vt:lpstr>Возможные вопросы</vt:lpstr>
      <vt:lpstr>Bootstrap к оценке среднего</vt:lpstr>
      <vt:lpstr>Bootstrap aggregation – bagging – метод ансамблирования алгоритмов</vt:lpstr>
      <vt:lpstr>Вывод и предположения для снижения ошибки в n раз</vt:lpstr>
      <vt:lpstr>Случайный лес – Random forest</vt:lpstr>
      <vt:lpstr>Blending – подход к повышению качества алгоритмов методом голосования</vt:lpstr>
      <vt:lpstr>Презентация PowerPoint</vt:lpstr>
      <vt:lpstr>Stacking</vt:lpstr>
      <vt:lpstr>Как работает стэкинг</vt:lpstr>
      <vt:lpstr>Пример схемы участия в соревнованиях</vt:lpstr>
      <vt:lpstr>Подумаем как можно итеративно строить алгоритм с учетом корректировок ошибок</vt:lpstr>
      <vt:lpstr>Boosting – средневзвешенное слабых алгоритмов</vt:lpstr>
      <vt:lpstr>Демо бустинга в excel для лучшего понимания</vt:lpstr>
      <vt:lpstr>Формализуем задачу</vt:lpstr>
      <vt:lpstr>Презентация PowerPoint</vt:lpstr>
      <vt:lpstr>Градиентный бустинг</vt:lpstr>
      <vt:lpstr>Почему не подойдут глубокие деревья?</vt:lpstr>
      <vt:lpstr>Сравнение ошибок для random forest и GBM</vt:lpstr>
      <vt:lpstr>Вопросы?</vt:lpstr>
      <vt:lpstr>Методы ансамблирования</vt:lpstr>
      <vt:lpstr>Lesson 3– Seminar 3.2 – 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для boosting</vt:lpstr>
      <vt:lpstr>Classic Xgboost parameters</vt:lpstr>
      <vt:lpstr>Детали оптимизации</vt:lpstr>
      <vt:lpstr>Вариант оптимизация параметров xgboost на валидации от Оуена Жанга (Kaggle)</vt:lpstr>
      <vt:lpstr>Boosting libraries - сравнение</vt:lpstr>
      <vt:lpstr>Прочие особенности </vt:lpstr>
      <vt:lpstr>Семинар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 в одну или две строки</dc:title>
  <dc:creator>Fomicheva.Ekaterina</dc:creator>
  <cp:lastModifiedBy>Пользователь</cp:lastModifiedBy>
  <cp:revision>2100</cp:revision>
  <cp:lastPrinted>2019-07-09T10:57:49Z</cp:lastPrinted>
  <dcterms:created xsi:type="dcterms:W3CDTF">2013-04-04T09:56:45Z</dcterms:created>
  <dcterms:modified xsi:type="dcterms:W3CDTF">2020-12-23T20:34:54Z</dcterms:modified>
</cp:coreProperties>
</file>